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77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16B98-148D-411D-A683-008DF626A0CE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2003E-875C-47CB-89E7-980E0131861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Oval 190"/>
          <p:cNvSpPr/>
          <p:nvPr/>
        </p:nvSpPr>
        <p:spPr>
          <a:xfrm>
            <a:off x="4419600" y="838200"/>
            <a:ext cx="2819400" cy="2819400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4572000" y="841248"/>
            <a:ext cx="1447800" cy="281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3505200" y="228600"/>
            <a:ext cx="2819400" cy="2819400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 rot="16200000">
            <a:off x="4189476" y="915924"/>
            <a:ext cx="1447800" cy="281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3581400" y="6248400"/>
            <a:ext cx="1752600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533400" y="3450336"/>
            <a:ext cx="2819400" cy="2819400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1981200" y="3453384"/>
            <a:ext cx="1447800" cy="281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609600" y="783336"/>
            <a:ext cx="2819400" cy="2819400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2057400" y="783336"/>
            <a:ext cx="1447800" cy="281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3276600" y="3006067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276600" y="2814043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276600" y="2646403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276600" y="3179803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3124200" y="2341603"/>
            <a:ext cx="2438400" cy="1981200"/>
          </a:xfrm>
          <a:prstGeom prst="roundRect">
            <a:avLst/>
          </a:prstGeom>
          <a:noFill/>
          <a:ln>
            <a:solidFill>
              <a:srgbClr val="C864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lowchart: Document 2"/>
          <p:cNvSpPr/>
          <p:nvPr/>
        </p:nvSpPr>
        <p:spPr>
          <a:xfrm>
            <a:off x="5334000" y="2417803"/>
            <a:ext cx="685800" cy="914400"/>
          </a:xfrm>
          <a:prstGeom prst="flowChartDocumen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7"/>
          <p:cNvSpPr txBox="1">
            <a:spLocks noChangeArrowheads="1"/>
          </p:cNvSpPr>
          <p:nvPr/>
        </p:nvSpPr>
        <p:spPr bwMode="auto">
          <a:xfrm>
            <a:off x="5257800" y="2417803"/>
            <a:ext cx="838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 dirty="0" smtClean="0"/>
              <a:t>Log ASCII Standard (LAS) </a:t>
            </a:r>
          </a:p>
          <a:p>
            <a:pPr algn="ctr"/>
            <a:r>
              <a:rPr lang="en-US" sz="1000" b="1" dirty="0" smtClean="0"/>
              <a:t>Ver. 3.0</a:t>
            </a:r>
          </a:p>
          <a:p>
            <a:pPr algn="ctr"/>
            <a:r>
              <a:rPr lang="en-US" sz="1000" b="1" dirty="0" smtClean="0"/>
              <a:t>File</a:t>
            </a:r>
            <a:endParaRPr lang="en-US" sz="1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2404408"/>
            <a:ext cx="160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Well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Log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/>
              <a:t> </a:t>
            </a:r>
            <a:r>
              <a:rPr lang="en-US" sz="1200" dirty="0" smtClean="0"/>
              <a:t>Perforation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Tops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Measured Core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/>
              <a:t> </a:t>
            </a:r>
            <a:r>
              <a:rPr lang="en-US" sz="1200" dirty="0" smtClean="0"/>
              <a:t>Brine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Bio-Stratigraphy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Geologist Report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Drill Stem Test Data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PfEFFER Flow Data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5181600" y="3978379"/>
            <a:ext cx="76200" cy="76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24400" y="2704315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29200" y="4114800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29200" y="2704315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724400" y="2875003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724400" y="3042643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724400" y="3234667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29200" y="3042643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29200" y="3234667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648200" y="2417803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Output</a:t>
            </a:r>
            <a:endParaRPr lang="en-US" sz="1000" b="1" dirty="0"/>
          </a:p>
        </p:txBody>
      </p:sp>
      <p:sp>
        <p:nvSpPr>
          <p:cNvPr id="16" name="Rectangle 15"/>
          <p:cNvSpPr/>
          <p:nvPr/>
        </p:nvSpPr>
        <p:spPr>
          <a:xfrm>
            <a:off x="4724400" y="3408403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24400" y="3597379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334000" y="3408403"/>
            <a:ext cx="76200" cy="76200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724400" y="3789403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76800" y="2704315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876800" y="2875003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876800" y="3042643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876800" y="3234667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876800" y="3789403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029200" y="3789403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3276600" y="4091155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276600" y="3920467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276600" y="3728443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276600" y="3545563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276600" y="3362683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843272" y="2646403"/>
            <a:ext cx="0" cy="15819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995672" y="2646403"/>
            <a:ext cx="0" cy="15819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145024" y="2667739"/>
            <a:ext cx="0" cy="15819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297424" y="2646403"/>
            <a:ext cx="0" cy="158191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696968" y="2646403"/>
            <a:ext cx="0" cy="158191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65"/>
          <p:cNvSpPr txBox="1">
            <a:spLocks noChangeArrowheads="1"/>
          </p:cNvSpPr>
          <p:nvPr/>
        </p:nvSpPr>
        <p:spPr bwMode="auto">
          <a:xfrm>
            <a:off x="1905000" y="1850136"/>
            <a:ext cx="152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</a:t>
            </a:r>
            <a:endParaRPr lang="en-US" sz="1000" b="1" dirty="0" smtClean="0"/>
          </a:p>
          <a:p>
            <a:r>
              <a:rPr lang="en-US" sz="1000" b="1" dirty="0" smtClean="0"/>
              <a:t>Core</a:t>
            </a:r>
            <a:r>
              <a:rPr lang="en-US" sz="1000" b="1" dirty="0" smtClean="0"/>
              <a:t>, </a:t>
            </a:r>
            <a:r>
              <a:rPr lang="en-US" sz="1000" b="1" dirty="0" smtClean="0"/>
              <a:t>Brine, </a:t>
            </a:r>
          </a:p>
          <a:p>
            <a:r>
              <a:rPr lang="en-US" sz="1000" b="1" dirty="0" smtClean="0"/>
              <a:t>Bio-Stratigraphy</a:t>
            </a:r>
            <a:r>
              <a:rPr lang="en-US" sz="1000" b="1" dirty="0" smtClean="0"/>
              <a:t>, </a:t>
            </a:r>
          </a:p>
          <a:p>
            <a:r>
              <a:rPr lang="en-US" sz="1000" b="1" dirty="0" smtClean="0"/>
              <a:t>Geologist Report</a:t>
            </a:r>
            <a:endParaRPr lang="en-US" sz="1000" b="1" dirty="0"/>
          </a:p>
        </p:txBody>
      </p:sp>
      <p:sp>
        <p:nvSpPr>
          <p:cNvPr id="60" name="TextBox 65"/>
          <p:cNvSpPr txBox="1">
            <a:spLocks noChangeArrowheads="1"/>
          </p:cNvSpPr>
          <p:nvPr/>
        </p:nvSpPr>
        <p:spPr bwMode="auto">
          <a:xfrm>
            <a:off x="1600200" y="3950208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</a:t>
            </a:r>
            <a:r>
              <a:rPr lang="en-US" sz="1000" b="1" dirty="0" smtClean="0"/>
              <a:t>Core, </a:t>
            </a:r>
          </a:p>
          <a:p>
            <a:r>
              <a:rPr lang="en-US" sz="1000" b="1" dirty="0" smtClean="0"/>
              <a:t>Geologist </a:t>
            </a:r>
            <a:r>
              <a:rPr lang="en-US" sz="1000" b="1" dirty="0" smtClean="0"/>
              <a:t>Report</a:t>
            </a:r>
            <a:endParaRPr lang="en-US" sz="1000" b="1" dirty="0"/>
          </a:p>
        </p:txBody>
      </p:sp>
      <p:sp>
        <p:nvSpPr>
          <p:cNvPr id="65" name="Rectangle 64"/>
          <p:cNvSpPr/>
          <p:nvPr/>
        </p:nvSpPr>
        <p:spPr>
          <a:xfrm>
            <a:off x="5029200" y="2875003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57200" y="173736"/>
            <a:ext cx="17526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457200" y="402336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Synthetic Seismic Profile Plot</a:t>
            </a:r>
          </a:p>
        </p:txBody>
      </p:sp>
      <p:sp>
        <p:nvSpPr>
          <p:cNvPr id="68" name="TextBox 65"/>
          <p:cNvSpPr txBox="1">
            <a:spLocks noChangeArrowheads="1"/>
          </p:cNvSpPr>
          <p:nvPr/>
        </p:nvSpPr>
        <p:spPr bwMode="auto">
          <a:xfrm>
            <a:off x="1088136" y="1029557"/>
            <a:ext cx="762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</a:t>
            </a:r>
            <a:endParaRPr lang="en-US" sz="1000" b="1" dirty="0"/>
          </a:p>
        </p:txBody>
      </p:sp>
      <p:sp>
        <p:nvSpPr>
          <p:cNvPr id="69" name="Oval 68"/>
          <p:cNvSpPr/>
          <p:nvPr/>
        </p:nvSpPr>
        <p:spPr>
          <a:xfrm>
            <a:off x="91440" y="1715357"/>
            <a:ext cx="1752600" cy="914400"/>
          </a:xfrm>
          <a:prstGeom prst="ellipse">
            <a:avLst/>
          </a:prstGeom>
          <a:solidFill>
            <a:srgbClr val="FFFF89"/>
          </a:solidFill>
          <a:ln>
            <a:solidFill>
              <a:srgbClr val="FFFF89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198120" y="1873472"/>
            <a:ext cx="152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LAS File Viewer</a:t>
            </a:r>
          </a:p>
          <a:p>
            <a:pPr algn="ctr"/>
            <a:r>
              <a:rPr lang="en-US" sz="1400" b="1" dirty="0" smtClean="0"/>
              <a:t>with Wavelet Analysis</a:t>
            </a:r>
            <a:endParaRPr lang="en-US" sz="1400" b="1" dirty="0"/>
          </a:p>
        </p:txBody>
      </p:sp>
      <p:sp>
        <p:nvSpPr>
          <p:cNvPr id="71" name="TextBox 65"/>
          <p:cNvSpPr txBox="1">
            <a:spLocks noChangeArrowheads="1"/>
          </p:cNvSpPr>
          <p:nvPr/>
        </p:nvSpPr>
        <p:spPr bwMode="auto">
          <a:xfrm>
            <a:off x="731520" y="2667000"/>
            <a:ext cx="762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</a:t>
            </a:r>
            <a:endParaRPr lang="en-US" sz="1000" b="1" dirty="0"/>
          </a:p>
        </p:txBody>
      </p:sp>
      <p:sp>
        <p:nvSpPr>
          <p:cNvPr id="74" name="Oval 73"/>
          <p:cNvSpPr/>
          <p:nvPr/>
        </p:nvSpPr>
        <p:spPr>
          <a:xfrm>
            <a:off x="76200" y="4364736"/>
            <a:ext cx="17526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228600" y="4593336"/>
            <a:ext cx="1371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Cross Section </a:t>
            </a:r>
            <a:r>
              <a:rPr lang="en-US" sz="1100" b="1" dirty="0" smtClean="0"/>
              <a:t>Multi Well Viewer</a:t>
            </a:r>
            <a:endParaRPr lang="en-US" sz="1100" b="1" dirty="0"/>
          </a:p>
        </p:txBody>
      </p:sp>
      <p:sp>
        <p:nvSpPr>
          <p:cNvPr id="76" name="AutoShape 19"/>
          <p:cNvSpPr>
            <a:spLocks noChangeArrowheads="1"/>
          </p:cNvSpPr>
          <p:nvPr/>
        </p:nvSpPr>
        <p:spPr bwMode="auto">
          <a:xfrm>
            <a:off x="1981200" y="4745736"/>
            <a:ext cx="762000" cy="990600"/>
          </a:xfrm>
          <a:prstGeom prst="flowChartMultidocument">
            <a:avLst/>
          </a:prstGeom>
          <a:solidFill>
            <a:srgbClr val="FFC000"/>
          </a:solidFill>
          <a:ln w="9525">
            <a:solidFill>
              <a:srgbClr val="CC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b="1" dirty="0"/>
          </a:p>
        </p:txBody>
      </p:sp>
      <p:sp>
        <p:nvSpPr>
          <p:cNvPr id="77" name="TextBox 37"/>
          <p:cNvSpPr txBox="1">
            <a:spLocks noChangeArrowheads="1"/>
          </p:cNvSpPr>
          <p:nvPr/>
        </p:nvSpPr>
        <p:spPr bwMode="auto">
          <a:xfrm>
            <a:off x="1905000" y="4843272"/>
            <a:ext cx="762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/>
              <a:t>Log ASCII Standard (LAS) </a:t>
            </a:r>
          </a:p>
          <a:p>
            <a:pPr algn="ctr"/>
            <a:r>
              <a:rPr lang="en-US" sz="1000" b="1" dirty="0" smtClean="0"/>
              <a:t>Ver. 3.0</a:t>
            </a:r>
          </a:p>
          <a:p>
            <a:pPr algn="ctr"/>
            <a:r>
              <a:rPr lang="en-US" sz="1000" b="1" dirty="0" smtClean="0"/>
              <a:t>Files </a:t>
            </a:r>
            <a:endParaRPr lang="en-US" sz="1000" b="1" dirty="0"/>
          </a:p>
        </p:txBody>
      </p:sp>
      <p:sp>
        <p:nvSpPr>
          <p:cNvPr id="78" name="Oval 77"/>
          <p:cNvSpPr/>
          <p:nvPr/>
        </p:nvSpPr>
        <p:spPr>
          <a:xfrm>
            <a:off x="533400" y="5736336"/>
            <a:ext cx="17526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505968" y="5888736"/>
            <a:ext cx="1828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Gamma Ray Colorlith Cross Section          </a:t>
            </a:r>
            <a:r>
              <a:rPr lang="en-US" sz="1100" b="1" dirty="0" smtClean="0"/>
              <a:t>Multi Well Viewer</a:t>
            </a:r>
            <a:endParaRPr lang="en-US" sz="1100" b="1" dirty="0"/>
          </a:p>
        </p:txBody>
      </p:sp>
      <p:sp>
        <p:nvSpPr>
          <p:cNvPr id="80" name="TextBox 65"/>
          <p:cNvSpPr txBox="1">
            <a:spLocks noChangeArrowheads="1"/>
          </p:cNvSpPr>
          <p:nvPr/>
        </p:nvSpPr>
        <p:spPr bwMode="auto">
          <a:xfrm>
            <a:off x="762000" y="5507736"/>
            <a:ext cx="914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GR Log </a:t>
            </a:r>
            <a:r>
              <a:rPr lang="en-US" sz="1000" b="1" dirty="0" smtClean="0"/>
              <a:t>Data </a:t>
            </a:r>
            <a:endParaRPr lang="en-US" sz="1000" b="1" dirty="0"/>
          </a:p>
        </p:txBody>
      </p:sp>
      <p:cxnSp>
        <p:nvCxnSpPr>
          <p:cNvPr id="82" name="Straight Arrow Connector 81"/>
          <p:cNvCxnSpPr/>
          <p:nvPr/>
        </p:nvCxnSpPr>
        <p:spPr>
          <a:xfrm flipH="1" flipV="1">
            <a:off x="1752600" y="4974336"/>
            <a:ext cx="304800" cy="2286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65"/>
          <p:cNvSpPr txBox="1">
            <a:spLocks noChangeArrowheads="1"/>
          </p:cNvSpPr>
          <p:nvPr/>
        </p:nvSpPr>
        <p:spPr bwMode="auto">
          <a:xfrm>
            <a:off x="0" y="3983736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</a:t>
            </a:r>
            <a:endParaRPr lang="en-US" sz="1000" b="1" dirty="0" smtClean="0"/>
          </a:p>
          <a:p>
            <a:r>
              <a:rPr lang="en-US" sz="1000" b="1" dirty="0" smtClean="0"/>
              <a:t>Geologist </a:t>
            </a:r>
            <a:r>
              <a:rPr lang="en-US" sz="1000" b="1" dirty="0" smtClean="0"/>
              <a:t>Report</a:t>
            </a:r>
            <a:endParaRPr lang="en-US" sz="1000" b="1" dirty="0"/>
          </a:p>
        </p:txBody>
      </p:sp>
      <p:cxnSp>
        <p:nvCxnSpPr>
          <p:cNvPr id="84" name="Straight Arrow Connector 83"/>
          <p:cNvCxnSpPr/>
          <p:nvPr/>
        </p:nvCxnSpPr>
        <p:spPr>
          <a:xfrm flipH="1">
            <a:off x="1981200" y="5660136"/>
            <a:ext cx="76200" cy="2286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740664" y="5583936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 93"/>
          <p:cNvSpPr/>
          <p:nvPr/>
        </p:nvSpPr>
        <p:spPr>
          <a:xfrm>
            <a:off x="685800" y="4059936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Rectangle 102"/>
          <p:cNvSpPr/>
          <p:nvPr/>
        </p:nvSpPr>
        <p:spPr>
          <a:xfrm>
            <a:off x="685800" y="2743200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 103"/>
          <p:cNvSpPr/>
          <p:nvPr/>
        </p:nvSpPr>
        <p:spPr>
          <a:xfrm>
            <a:off x="1066800" y="1115568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/>
          <p:nvPr/>
        </p:nvSpPr>
        <p:spPr>
          <a:xfrm>
            <a:off x="2667000" y="5791200"/>
            <a:ext cx="1752600" cy="9144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2590800" y="59068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Digitizer </a:t>
            </a:r>
          </a:p>
          <a:p>
            <a:pPr algn="ctr"/>
            <a:r>
              <a:rPr lang="en-US" sz="1100" b="1" dirty="0" smtClean="0"/>
              <a:t>Digitize log image file sections to LAS 2.0 File</a:t>
            </a:r>
            <a:endParaRPr lang="en-US" sz="1100" b="1" dirty="0"/>
          </a:p>
        </p:txBody>
      </p:sp>
      <p:sp>
        <p:nvSpPr>
          <p:cNvPr id="114" name="Oval 113"/>
          <p:cNvSpPr/>
          <p:nvPr/>
        </p:nvSpPr>
        <p:spPr>
          <a:xfrm>
            <a:off x="4724400" y="5791200"/>
            <a:ext cx="1752600" cy="9144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5029200" y="5906869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KGS Merge </a:t>
            </a:r>
            <a:endParaRPr lang="en-US" sz="1400" b="1" dirty="0" smtClean="0"/>
          </a:p>
          <a:p>
            <a:pPr algn="ctr"/>
            <a:r>
              <a:rPr lang="en-US" sz="1100" b="1" dirty="0" smtClean="0"/>
              <a:t>Merge two </a:t>
            </a:r>
          </a:p>
          <a:p>
            <a:pPr algn="ctr"/>
            <a:r>
              <a:rPr lang="en-US" sz="1100" b="1" dirty="0" smtClean="0"/>
              <a:t>LAS </a:t>
            </a:r>
            <a:r>
              <a:rPr lang="en-US" sz="1100" b="1" dirty="0" smtClean="0"/>
              <a:t>2.0 </a:t>
            </a:r>
            <a:r>
              <a:rPr lang="en-US" sz="1100" b="1" dirty="0" smtClean="0"/>
              <a:t>Files</a:t>
            </a:r>
          </a:p>
        </p:txBody>
      </p:sp>
      <p:sp>
        <p:nvSpPr>
          <p:cNvPr id="117" name="Oval 116"/>
          <p:cNvSpPr/>
          <p:nvPr/>
        </p:nvSpPr>
        <p:spPr>
          <a:xfrm>
            <a:off x="7239000" y="112931"/>
            <a:ext cx="1752600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7239000" y="152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PDF</a:t>
            </a:r>
            <a:endParaRPr lang="en-US" sz="1400" b="1" dirty="0" smtClean="0"/>
          </a:p>
          <a:p>
            <a:pPr algn="ctr"/>
            <a:r>
              <a:rPr lang="en-US" sz="1100" b="1" dirty="0" smtClean="0"/>
              <a:t>Create PDF Document from PNG, JPEG, GIF image 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352800" y="1976735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GEMINI Tools</a:t>
            </a:r>
            <a:endParaRPr lang="en-US" sz="2400" b="1" dirty="0"/>
          </a:p>
        </p:txBody>
      </p:sp>
      <p:sp>
        <p:nvSpPr>
          <p:cNvPr id="126" name="Rectangle 125"/>
          <p:cNvSpPr/>
          <p:nvPr/>
        </p:nvSpPr>
        <p:spPr>
          <a:xfrm rot="16200000">
            <a:off x="5030724" y="687325"/>
            <a:ext cx="1447800" cy="11399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2209800" y="1240536"/>
            <a:ext cx="4267200" cy="3581400"/>
          </a:xfrm>
          <a:prstGeom prst="ellipse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2438400" y="1164336"/>
            <a:ext cx="1752600" cy="91440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590800" y="1164336"/>
            <a:ext cx="15240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Profile</a:t>
            </a:r>
            <a:r>
              <a:rPr lang="en-US" sz="1600" b="1" dirty="0" smtClean="0"/>
              <a:t> </a:t>
            </a:r>
          </a:p>
          <a:p>
            <a:pPr algn="ctr"/>
            <a:r>
              <a:rPr lang="en-US" sz="1100" b="1" dirty="0" smtClean="0"/>
              <a:t>Single Well, Measured Sections Viewer &amp; Data Entry</a:t>
            </a:r>
            <a:endParaRPr lang="en-US" sz="1100" b="1" dirty="0"/>
          </a:p>
        </p:txBody>
      </p:sp>
      <p:sp>
        <p:nvSpPr>
          <p:cNvPr id="57" name="Oval 56"/>
          <p:cNvSpPr/>
          <p:nvPr/>
        </p:nvSpPr>
        <p:spPr>
          <a:xfrm>
            <a:off x="1143000" y="3050226"/>
            <a:ext cx="1752600" cy="9144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1264920" y="3165895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LAS File Viewer</a:t>
            </a:r>
          </a:p>
          <a:p>
            <a:pPr algn="ctr"/>
            <a:r>
              <a:rPr lang="en-US" sz="1100" b="1" dirty="0" smtClean="0"/>
              <a:t>Single Well, Measured Sections Viewer</a:t>
            </a:r>
            <a:endParaRPr lang="en-US" sz="1100" b="1" dirty="0"/>
          </a:p>
        </p:txBody>
      </p:sp>
      <p:sp>
        <p:nvSpPr>
          <p:cNvPr id="56" name="Rectangle 55"/>
          <p:cNvSpPr/>
          <p:nvPr/>
        </p:nvSpPr>
        <p:spPr>
          <a:xfrm>
            <a:off x="2590800" y="4038600"/>
            <a:ext cx="76200" cy="762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2590800" y="1953768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/>
          <p:nvPr/>
        </p:nvSpPr>
        <p:spPr>
          <a:xfrm>
            <a:off x="2438400" y="76200"/>
            <a:ext cx="1752600" cy="914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667000" y="304800"/>
            <a:ext cx="1371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KIMELEON </a:t>
            </a:r>
            <a:r>
              <a:rPr lang="en-US" sz="1100" b="1" dirty="0" smtClean="0"/>
              <a:t>Interactive Colorlith</a:t>
            </a:r>
            <a:endParaRPr lang="en-US" sz="1100" b="1" dirty="0"/>
          </a:p>
        </p:txBody>
      </p:sp>
      <p:sp>
        <p:nvSpPr>
          <p:cNvPr id="129" name="TextBox 65"/>
          <p:cNvSpPr txBox="1">
            <a:spLocks noChangeArrowheads="1"/>
          </p:cNvSpPr>
          <p:nvPr/>
        </p:nvSpPr>
        <p:spPr bwMode="auto">
          <a:xfrm>
            <a:off x="3657600" y="914400"/>
            <a:ext cx="762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</a:t>
            </a:r>
            <a:endParaRPr lang="en-US" sz="1000" b="1" dirty="0"/>
          </a:p>
        </p:txBody>
      </p:sp>
      <p:sp>
        <p:nvSpPr>
          <p:cNvPr id="130" name="Rectangle 129"/>
          <p:cNvSpPr/>
          <p:nvPr/>
        </p:nvSpPr>
        <p:spPr>
          <a:xfrm>
            <a:off x="4495800" y="228600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Oval 130"/>
          <p:cNvSpPr/>
          <p:nvPr/>
        </p:nvSpPr>
        <p:spPr>
          <a:xfrm>
            <a:off x="4419600" y="170021"/>
            <a:ext cx="1752600" cy="9144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4495800" y="485001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2D &amp; 3D Cross Plot</a:t>
            </a:r>
            <a:endParaRPr lang="en-US" sz="1100" b="1" dirty="0"/>
          </a:p>
        </p:txBody>
      </p:sp>
      <p:sp>
        <p:nvSpPr>
          <p:cNvPr id="133" name="TextBox 65"/>
          <p:cNvSpPr txBox="1">
            <a:spLocks noChangeArrowheads="1"/>
          </p:cNvSpPr>
          <p:nvPr/>
        </p:nvSpPr>
        <p:spPr bwMode="auto">
          <a:xfrm>
            <a:off x="4419600" y="0"/>
            <a:ext cx="1981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</a:t>
            </a:r>
            <a:r>
              <a:rPr lang="en-US" sz="1000" b="1" dirty="0" smtClean="0"/>
              <a:t>Core, Geologist </a:t>
            </a:r>
            <a:r>
              <a:rPr lang="en-US" sz="1000" b="1" dirty="0" smtClean="0"/>
              <a:t>Report</a:t>
            </a:r>
            <a:endParaRPr lang="en-US" sz="1000" b="1" dirty="0"/>
          </a:p>
        </p:txBody>
      </p:sp>
      <p:sp>
        <p:nvSpPr>
          <p:cNvPr id="134" name="Oval 133"/>
          <p:cNvSpPr/>
          <p:nvPr/>
        </p:nvSpPr>
        <p:spPr>
          <a:xfrm>
            <a:off x="4953000" y="4419600"/>
            <a:ext cx="1752600" cy="914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5105400" y="4572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Drill Stem Test</a:t>
            </a:r>
          </a:p>
          <a:p>
            <a:pPr algn="ctr"/>
            <a:r>
              <a:rPr lang="en-US" sz="1100" b="1" dirty="0" smtClean="0"/>
              <a:t>Data Entry &amp; Quantitative Analysis</a:t>
            </a:r>
          </a:p>
        </p:txBody>
      </p:sp>
      <p:sp>
        <p:nvSpPr>
          <p:cNvPr id="136" name="TextBox 65"/>
          <p:cNvSpPr txBox="1">
            <a:spLocks noChangeArrowheads="1"/>
          </p:cNvSpPr>
          <p:nvPr/>
        </p:nvSpPr>
        <p:spPr bwMode="auto">
          <a:xfrm>
            <a:off x="5806440" y="4191000"/>
            <a:ext cx="685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DST Data</a:t>
            </a:r>
            <a:endParaRPr lang="en-US" sz="1000" b="1" dirty="0"/>
          </a:p>
        </p:txBody>
      </p:sp>
      <p:sp>
        <p:nvSpPr>
          <p:cNvPr id="137" name="Rectangle 136"/>
          <p:cNvSpPr/>
          <p:nvPr/>
        </p:nvSpPr>
        <p:spPr>
          <a:xfrm>
            <a:off x="5791200" y="4267200"/>
            <a:ext cx="76200" cy="76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Oval 137"/>
          <p:cNvSpPr/>
          <p:nvPr/>
        </p:nvSpPr>
        <p:spPr>
          <a:xfrm>
            <a:off x="5791200" y="838200"/>
            <a:ext cx="1752600" cy="914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TextBox 138"/>
          <p:cNvSpPr txBox="1"/>
          <p:nvPr/>
        </p:nvSpPr>
        <p:spPr>
          <a:xfrm>
            <a:off x="6019800" y="10668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Hingle &amp; Pickett </a:t>
            </a:r>
            <a:r>
              <a:rPr lang="en-US" sz="1400" b="1" dirty="0" smtClean="0"/>
              <a:t>2D Plots</a:t>
            </a:r>
            <a:endParaRPr lang="en-US" sz="1400" b="1" dirty="0"/>
          </a:p>
        </p:txBody>
      </p:sp>
      <p:sp>
        <p:nvSpPr>
          <p:cNvPr id="140" name="TextBox 65"/>
          <p:cNvSpPr txBox="1">
            <a:spLocks noChangeArrowheads="1"/>
          </p:cNvSpPr>
          <p:nvPr/>
        </p:nvSpPr>
        <p:spPr bwMode="auto">
          <a:xfrm>
            <a:off x="7162800" y="1676400"/>
            <a:ext cx="762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</a:t>
            </a:r>
            <a:endParaRPr lang="en-US" sz="1000" b="1" dirty="0"/>
          </a:p>
        </p:txBody>
      </p:sp>
      <p:sp>
        <p:nvSpPr>
          <p:cNvPr id="141" name="Oval 140"/>
          <p:cNvSpPr/>
          <p:nvPr/>
        </p:nvSpPr>
        <p:spPr>
          <a:xfrm>
            <a:off x="5791200" y="3200400"/>
            <a:ext cx="1752600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5943600" y="3429000"/>
            <a:ext cx="1371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PfEFFER-java</a:t>
            </a:r>
          </a:p>
          <a:p>
            <a:pPr algn="ctr"/>
            <a:r>
              <a:rPr lang="en-US" sz="1100" b="1" dirty="0" smtClean="0"/>
              <a:t>Log Analysis Tool</a:t>
            </a:r>
            <a:endParaRPr lang="en-US" sz="1100" b="1" dirty="0"/>
          </a:p>
        </p:txBody>
      </p:sp>
      <p:sp>
        <p:nvSpPr>
          <p:cNvPr id="143" name="Rectangle 142"/>
          <p:cNvSpPr/>
          <p:nvPr/>
        </p:nvSpPr>
        <p:spPr>
          <a:xfrm>
            <a:off x="6455664" y="3048000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TextBox 65"/>
          <p:cNvSpPr txBox="1">
            <a:spLocks noChangeArrowheads="1"/>
          </p:cNvSpPr>
          <p:nvPr/>
        </p:nvSpPr>
        <p:spPr bwMode="auto">
          <a:xfrm>
            <a:off x="6477000" y="2971800"/>
            <a:ext cx="2667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Tops, Core, Flow </a:t>
            </a:r>
            <a:r>
              <a:rPr lang="en-US" sz="1000" b="1" dirty="0" smtClean="0"/>
              <a:t>Units, Geologist Report</a:t>
            </a:r>
            <a:endParaRPr lang="en-US" sz="1000" b="1" dirty="0"/>
          </a:p>
        </p:txBody>
      </p:sp>
      <p:sp>
        <p:nvSpPr>
          <p:cNvPr id="145" name="Oval 144"/>
          <p:cNvSpPr/>
          <p:nvPr/>
        </p:nvSpPr>
        <p:spPr>
          <a:xfrm>
            <a:off x="7086600" y="2057400"/>
            <a:ext cx="1752600" cy="914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7239000" y="2209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Zonation (Zeke) </a:t>
            </a:r>
          </a:p>
          <a:p>
            <a:pPr algn="ctr"/>
            <a:r>
              <a:rPr lang="en-US" sz="1100" b="1" dirty="0" smtClean="0"/>
              <a:t>Depth Constrained Cluster Analysis</a:t>
            </a:r>
            <a:endParaRPr lang="en-US" sz="1100" b="1" dirty="0"/>
          </a:p>
        </p:txBody>
      </p:sp>
      <p:sp>
        <p:nvSpPr>
          <p:cNvPr id="175" name="Rectangle 174"/>
          <p:cNvSpPr/>
          <p:nvPr/>
        </p:nvSpPr>
        <p:spPr>
          <a:xfrm>
            <a:off x="7141464" y="1752600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TextBox 65"/>
          <p:cNvSpPr txBox="1">
            <a:spLocks noChangeArrowheads="1"/>
          </p:cNvSpPr>
          <p:nvPr/>
        </p:nvSpPr>
        <p:spPr bwMode="auto">
          <a:xfrm>
            <a:off x="7178040" y="1963579"/>
            <a:ext cx="381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</a:t>
            </a:r>
            <a:endParaRPr lang="en-US" sz="1000" b="1" dirty="0"/>
          </a:p>
        </p:txBody>
      </p:sp>
      <p:sp>
        <p:nvSpPr>
          <p:cNvPr id="177" name="Rectangle 176"/>
          <p:cNvSpPr/>
          <p:nvPr/>
        </p:nvSpPr>
        <p:spPr>
          <a:xfrm>
            <a:off x="7178040" y="2057400"/>
            <a:ext cx="76200" cy="76200"/>
          </a:xfrm>
          <a:prstGeom prst="rect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1" name="Oval 180"/>
          <p:cNvSpPr/>
          <p:nvPr/>
        </p:nvSpPr>
        <p:spPr>
          <a:xfrm>
            <a:off x="3048000" y="4724400"/>
            <a:ext cx="1752600" cy="9144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2" name="TextBox 181"/>
          <p:cNvSpPr txBox="1"/>
          <p:nvPr/>
        </p:nvSpPr>
        <p:spPr>
          <a:xfrm>
            <a:off x="3048000" y="49530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Brine Data Plot &amp; Data Entry 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3352800" y="4572000"/>
            <a:ext cx="76200" cy="76200"/>
          </a:xfrm>
          <a:prstGeom prst="rect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4" name="TextBox 65"/>
          <p:cNvSpPr txBox="1">
            <a:spLocks noChangeArrowheads="1"/>
          </p:cNvSpPr>
          <p:nvPr/>
        </p:nvSpPr>
        <p:spPr bwMode="auto">
          <a:xfrm>
            <a:off x="3401568" y="4495800"/>
            <a:ext cx="990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Brine Data</a:t>
            </a:r>
            <a:endParaRPr lang="en-US" sz="1000" b="1" dirty="0"/>
          </a:p>
        </p:txBody>
      </p:sp>
      <p:sp>
        <p:nvSpPr>
          <p:cNvPr id="185" name="Oval 184"/>
          <p:cNvSpPr/>
          <p:nvPr/>
        </p:nvSpPr>
        <p:spPr>
          <a:xfrm>
            <a:off x="7162800" y="4038600"/>
            <a:ext cx="17526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6" name="TextBox 185"/>
          <p:cNvSpPr txBox="1"/>
          <p:nvPr/>
        </p:nvSpPr>
        <p:spPr>
          <a:xfrm>
            <a:off x="7315200" y="4155757"/>
            <a:ext cx="152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Production Plot Decline Curve Analysis</a:t>
            </a:r>
          </a:p>
        </p:txBody>
      </p:sp>
      <p:sp>
        <p:nvSpPr>
          <p:cNvPr id="187" name="Flowchart: Document 186"/>
          <p:cNvSpPr/>
          <p:nvPr/>
        </p:nvSpPr>
        <p:spPr>
          <a:xfrm>
            <a:off x="8382000" y="5051286"/>
            <a:ext cx="685800" cy="762000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8" name="TextBox 37"/>
          <p:cNvSpPr txBox="1">
            <a:spLocks noChangeArrowheads="1"/>
          </p:cNvSpPr>
          <p:nvPr/>
        </p:nvSpPr>
        <p:spPr bwMode="auto">
          <a:xfrm>
            <a:off x="8305800" y="5029200"/>
            <a:ext cx="83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 dirty="0" smtClean="0"/>
              <a:t>Production Data </a:t>
            </a:r>
            <a:endParaRPr lang="en-US" sz="1000" b="1" dirty="0" smtClean="0"/>
          </a:p>
          <a:p>
            <a:pPr algn="ctr"/>
            <a:r>
              <a:rPr lang="en-US" sz="1000" b="1" dirty="0" smtClean="0"/>
              <a:t>CSV or XML File </a:t>
            </a:r>
            <a:endParaRPr lang="en-US" sz="1000" b="1" dirty="0"/>
          </a:p>
        </p:txBody>
      </p:sp>
      <p:cxnSp>
        <p:nvCxnSpPr>
          <p:cNvPr id="189" name="Straight Arrow Connector 188"/>
          <p:cNvCxnSpPr>
            <a:stCxn id="185" idx="5"/>
            <a:endCxn id="188" idx="0"/>
          </p:cNvCxnSpPr>
          <p:nvPr/>
        </p:nvCxnSpPr>
        <p:spPr>
          <a:xfrm>
            <a:off x="8658737" y="4819089"/>
            <a:ext cx="66163" cy="21011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7010400" y="5791200"/>
            <a:ext cx="1752600" cy="9144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4" name="TextBox 193"/>
          <p:cNvSpPr txBox="1"/>
          <p:nvPr/>
        </p:nvSpPr>
        <p:spPr>
          <a:xfrm>
            <a:off x="7132320" y="5843826"/>
            <a:ext cx="152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KGS</a:t>
            </a:r>
          </a:p>
          <a:p>
            <a:pPr algn="ctr"/>
            <a:r>
              <a:rPr lang="en-US" sz="1400" b="1" dirty="0" smtClean="0"/>
              <a:t>LAS </a:t>
            </a:r>
            <a:r>
              <a:rPr lang="en-US" sz="1400" b="1" dirty="0" smtClean="0"/>
              <a:t>File Viewer</a:t>
            </a:r>
          </a:p>
          <a:p>
            <a:pPr algn="ctr"/>
            <a:r>
              <a:rPr lang="en-US" sz="1100" b="1" dirty="0" smtClean="0"/>
              <a:t>Single </a:t>
            </a:r>
            <a:r>
              <a:rPr lang="en-US" sz="1100" b="1" dirty="0" smtClean="0"/>
              <a:t>Well Data Viewer</a:t>
            </a:r>
            <a:endParaRPr lang="en-US" sz="1100" b="1" dirty="0"/>
          </a:p>
        </p:txBody>
      </p:sp>
      <p:pic>
        <p:nvPicPr>
          <p:cNvPr id="198" name="Picture 2" descr="C:\Users\jvictor\Documents\My Files\JAVA-SRC-Download\GEMINI\DST\images\kgsS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029200"/>
            <a:ext cx="647700" cy="647700"/>
          </a:xfrm>
          <a:prstGeom prst="rect">
            <a:avLst/>
          </a:prstGeom>
          <a:noFill/>
        </p:spPr>
      </p:pic>
      <p:sp>
        <p:nvSpPr>
          <p:cNvPr id="199" name="TextBox 65"/>
          <p:cNvSpPr txBox="1">
            <a:spLocks noChangeArrowheads="1"/>
          </p:cNvSpPr>
          <p:nvPr/>
        </p:nvSpPr>
        <p:spPr bwMode="auto">
          <a:xfrm>
            <a:off x="6400800" y="5334000"/>
            <a:ext cx="1143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Log , </a:t>
            </a:r>
            <a:endParaRPr lang="en-US" sz="1000" b="1" dirty="0" smtClean="0"/>
          </a:p>
          <a:p>
            <a:r>
              <a:rPr lang="en-US" sz="1000" b="1" dirty="0" smtClean="0"/>
              <a:t>Tops</a:t>
            </a:r>
            <a:r>
              <a:rPr lang="en-US" sz="1000" b="1" dirty="0" smtClean="0"/>
              <a:t>, </a:t>
            </a:r>
            <a:r>
              <a:rPr lang="en-US" sz="1000" b="1" dirty="0" smtClean="0"/>
              <a:t>Core, </a:t>
            </a:r>
          </a:p>
          <a:p>
            <a:r>
              <a:rPr lang="en-US" sz="1000" b="1" dirty="0" smtClean="0"/>
              <a:t>Geologist </a:t>
            </a:r>
            <a:r>
              <a:rPr lang="en-US" sz="1000" b="1" dirty="0" smtClean="0"/>
              <a:t>Report</a:t>
            </a:r>
            <a:endParaRPr lang="en-US" sz="1000" b="1" dirty="0"/>
          </a:p>
        </p:txBody>
      </p:sp>
      <p:sp>
        <p:nvSpPr>
          <p:cNvPr id="200" name="TextBox 65"/>
          <p:cNvSpPr txBox="1">
            <a:spLocks noChangeArrowheads="1"/>
          </p:cNvSpPr>
          <p:nvPr/>
        </p:nvSpPr>
        <p:spPr bwMode="auto">
          <a:xfrm>
            <a:off x="7543800" y="4953000"/>
            <a:ext cx="83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smtClean="0"/>
              <a:t>Production </a:t>
            </a:r>
            <a:endParaRPr lang="en-US" sz="1000" b="1" dirty="0" smtClean="0"/>
          </a:p>
          <a:p>
            <a:r>
              <a:rPr lang="en-US" sz="1000" b="1" dirty="0" smtClean="0"/>
              <a:t>Data</a:t>
            </a:r>
            <a:endParaRPr lang="en-US" sz="1000" b="1" dirty="0"/>
          </a:p>
        </p:txBody>
      </p:sp>
      <p:cxnSp>
        <p:nvCxnSpPr>
          <p:cNvPr id="201" name="Straight Arrow Connector 200"/>
          <p:cNvCxnSpPr>
            <a:stCxn id="185" idx="3"/>
            <a:endCxn id="198" idx="0"/>
          </p:cNvCxnSpPr>
          <p:nvPr/>
        </p:nvCxnSpPr>
        <p:spPr>
          <a:xfrm flipH="1">
            <a:off x="7258050" y="4819089"/>
            <a:ext cx="161413" cy="21011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 flipH="1" flipV="1">
            <a:off x="7391400" y="5638800"/>
            <a:ext cx="152399" cy="170889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Rectangle 209"/>
          <p:cNvSpPr/>
          <p:nvPr/>
        </p:nvSpPr>
        <p:spPr>
          <a:xfrm>
            <a:off x="3602736" y="990600"/>
            <a:ext cx="76200" cy="76200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Rectangle 210"/>
          <p:cNvSpPr/>
          <p:nvPr/>
        </p:nvSpPr>
        <p:spPr>
          <a:xfrm>
            <a:off x="-18288" y="-18288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258</Words>
  <Application>Microsoft Office PowerPoint</Application>
  <PresentationFormat>On-screen Show (4:3)</PresentationFormat>
  <Paragraphs>73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jvictor</dc:creator>
  <cp:lastModifiedBy>jvictor</cp:lastModifiedBy>
  <cp:revision>22</cp:revision>
  <dcterms:created xsi:type="dcterms:W3CDTF">2017-03-22T17:02:26Z</dcterms:created>
  <dcterms:modified xsi:type="dcterms:W3CDTF">2017-03-22T20:04:23Z</dcterms:modified>
</cp:coreProperties>
</file>