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2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F0BAB-FDB9-4A0C-9EC3-38DD30681CD6}" type="datetimeFigureOut">
              <a:rPr lang="en-US" smtClean="0"/>
              <a:pPr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2106F-16FD-447A-9B1B-9273BF764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200400" y="2590800"/>
            <a:ext cx="2438400" cy="1981200"/>
          </a:xfrm>
          <a:prstGeom prst="roundRect">
            <a:avLst/>
          </a:prstGeom>
          <a:noFill/>
          <a:ln>
            <a:solidFill>
              <a:srgbClr val="C864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lowchart: Document 2"/>
          <p:cNvSpPr/>
          <p:nvPr/>
        </p:nvSpPr>
        <p:spPr>
          <a:xfrm>
            <a:off x="5410200" y="2667000"/>
            <a:ext cx="685800" cy="914400"/>
          </a:xfrm>
          <a:prstGeom prst="flowChartDocumen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7"/>
          <p:cNvSpPr txBox="1">
            <a:spLocks noChangeArrowheads="1"/>
          </p:cNvSpPr>
          <p:nvPr/>
        </p:nvSpPr>
        <p:spPr bwMode="auto">
          <a:xfrm>
            <a:off x="5334000" y="2667000"/>
            <a:ext cx="838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</a:t>
            </a:r>
            <a:endParaRPr lang="en-US" sz="1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2653605"/>
            <a:ext cx="160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Well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Log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</a:t>
            </a:r>
            <a:r>
              <a:rPr lang="en-US" sz="1200" dirty="0" smtClean="0"/>
              <a:t>Perforation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Tops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Measured Core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</a:t>
            </a:r>
            <a:r>
              <a:rPr lang="en-US" sz="1200" dirty="0" smtClean="0"/>
              <a:t>Brine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Bio-Stratigraphy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Geologist Report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Drill Stem Test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PfEFFER Flow Data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5257800" y="4227576"/>
            <a:ext cx="76200" cy="76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00600" y="2953512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05400" y="44196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05400" y="2953512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00600" y="31242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329184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00600" y="3483864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05400" y="329184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05400" y="3483864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26670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4800600" y="36576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800600" y="3846576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410200" y="3657600"/>
            <a:ext cx="76200" cy="762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800600" y="40386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953000" y="2953512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953000" y="312420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953000" y="329184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953000" y="3483864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953000" y="403860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362200" y="1981200"/>
            <a:ext cx="4343400" cy="3124200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09600" y="533400"/>
            <a:ext cx="7924800" cy="5867400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162800" y="11430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315200" y="13817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Hingle &amp; Pickett Plots</a:t>
            </a:r>
            <a:endParaRPr lang="en-US" sz="1400" b="1" dirty="0"/>
          </a:p>
        </p:txBody>
      </p:sp>
      <p:sp>
        <p:nvSpPr>
          <p:cNvPr id="29" name="TextBox 65"/>
          <p:cNvSpPr txBox="1">
            <a:spLocks noChangeArrowheads="1"/>
          </p:cNvSpPr>
          <p:nvPr/>
        </p:nvSpPr>
        <p:spPr bwMode="auto">
          <a:xfrm>
            <a:off x="7467600" y="1998821"/>
            <a:ext cx="990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30" name="Oval 29"/>
          <p:cNvSpPr/>
          <p:nvPr/>
        </p:nvSpPr>
        <p:spPr>
          <a:xfrm>
            <a:off x="5334000" y="1676400"/>
            <a:ext cx="17526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486400" y="1905000"/>
            <a:ext cx="1371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PfEFFER-java</a:t>
            </a:r>
          </a:p>
          <a:p>
            <a:pPr algn="ctr"/>
            <a:r>
              <a:rPr lang="en-US" sz="1100" b="1" dirty="0" smtClean="0"/>
              <a:t>Log Analysis Tool</a:t>
            </a:r>
            <a:endParaRPr lang="en-US" sz="1100" b="1" dirty="0"/>
          </a:p>
        </p:txBody>
      </p:sp>
      <p:sp>
        <p:nvSpPr>
          <p:cNvPr id="32" name="Rectangle 31"/>
          <p:cNvSpPr/>
          <p:nvPr/>
        </p:nvSpPr>
        <p:spPr>
          <a:xfrm>
            <a:off x="6324600" y="26670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65"/>
          <p:cNvSpPr txBox="1">
            <a:spLocks noChangeArrowheads="1"/>
          </p:cNvSpPr>
          <p:nvPr/>
        </p:nvSpPr>
        <p:spPr bwMode="auto">
          <a:xfrm>
            <a:off x="6324600" y="2571690"/>
            <a:ext cx="106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Core, Flow Units</a:t>
            </a:r>
            <a:endParaRPr lang="en-US" sz="1000" b="1" dirty="0"/>
          </a:p>
        </p:txBody>
      </p:sp>
      <p:sp>
        <p:nvSpPr>
          <p:cNvPr id="34" name="Oval 33"/>
          <p:cNvSpPr/>
          <p:nvPr/>
        </p:nvSpPr>
        <p:spPr>
          <a:xfrm>
            <a:off x="5943600" y="3981510"/>
            <a:ext cx="17526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096000" y="413391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Drill Stem Test</a:t>
            </a:r>
          </a:p>
          <a:p>
            <a:pPr algn="ctr"/>
            <a:r>
              <a:rPr lang="en-US" sz="1100" b="1" dirty="0" smtClean="0"/>
              <a:t>Data Entry &amp; Quantitative Analysis</a:t>
            </a:r>
          </a:p>
        </p:txBody>
      </p:sp>
      <p:sp>
        <p:nvSpPr>
          <p:cNvPr id="36" name="TextBox 65"/>
          <p:cNvSpPr txBox="1">
            <a:spLocks noChangeArrowheads="1"/>
          </p:cNvSpPr>
          <p:nvPr/>
        </p:nvSpPr>
        <p:spPr bwMode="auto">
          <a:xfrm>
            <a:off x="6629400" y="3733800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DST Data</a:t>
            </a:r>
            <a:endParaRPr lang="en-US" sz="1000" b="1" dirty="0"/>
          </a:p>
        </p:txBody>
      </p:sp>
      <p:sp>
        <p:nvSpPr>
          <p:cNvPr id="37" name="Rectangle 36"/>
          <p:cNvSpPr/>
          <p:nvPr/>
        </p:nvSpPr>
        <p:spPr>
          <a:xfrm>
            <a:off x="6592824" y="3831336"/>
            <a:ext cx="76200" cy="76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2971800" y="1295400"/>
            <a:ext cx="17526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048000" y="1295400"/>
            <a:ext cx="15240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Profile </a:t>
            </a:r>
          </a:p>
          <a:p>
            <a:pPr algn="ctr"/>
            <a:r>
              <a:rPr lang="en-US" sz="1100" b="1" dirty="0" smtClean="0"/>
              <a:t>Single Well, Measured Sections Viewer &amp; Data Entry</a:t>
            </a:r>
            <a:endParaRPr lang="en-US" sz="1100" b="1" dirty="0"/>
          </a:p>
        </p:txBody>
      </p:sp>
      <p:sp>
        <p:nvSpPr>
          <p:cNvPr id="40" name="Rectangle 39"/>
          <p:cNvSpPr/>
          <p:nvPr/>
        </p:nvSpPr>
        <p:spPr>
          <a:xfrm>
            <a:off x="3276600" y="22098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65"/>
          <p:cNvSpPr txBox="1">
            <a:spLocks noChangeArrowheads="1"/>
          </p:cNvSpPr>
          <p:nvPr/>
        </p:nvSpPr>
        <p:spPr bwMode="auto">
          <a:xfrm>
            <a:off x="1981200" y="2113002"/>
            <a:ext cx="1905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Core, Brine</a:t>
            </a:r>
          </a:p>
          <a:p>
            <a:r>
              <a:rPr lang="en-US" sz="1000" b="1" dirty="0" smtClean="0"/>
              <a:t>Bio-Stratigraphy, </a:t>
            </a:r>
          </a:p>
          <a:p>
            <a:r>
              <a:rPr lang="en-US" sz="1000" b="1" dirty="0" smtClean="0"/>
              <a:t>Geologist Report</a:t>
            </a:r>
            <a:endParaRPr lang="en-US" sz="1000" b="1" dirty="0"/>
          </a:p>
        </p:txBody>
      </p:sp>
      <p:sp>
        <p:nvSpPr>
          <p:cNvPr id="42" name="Oval 41"/>
          <p:cNvSpPr/>
          <p:nvPr/>
        </p:nvSpPr>
        <p:spPr>
          <a:xfrm>
            <a:off x="3657600" y="4724400"/>
            <a:ext cx="1752600" cy="9144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657600" y="4953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Data Plot &amp; Data Entry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410200" y="4935379"/>
            <a:ext cx="76200" cy="762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65"/>
          <p:cNvSpPr txBox="1">
            <a:spLocks noChangeArrowheads="1"/>
          </p:cNvSpPr>
          <p:nvPr/>
        </p:nvSpPr>
        <p:spPr bwMode="auto">
          <a:xfrm>
            <a:off x="5486400" y="4859179"/>
            <a:ext cx="990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Brine Data</a:t>
            </a:r>
            <a:endParaRPr lang="en-US" sz="1000" b="1" dirty="0"/>
          </a:p>
        </p:txBody>
      </p:sp>
      <p:sp>
        <p:nvSpPr>
          <p:cNvPr id="46" name="Oval 45"/>
          <p:cNvSpPr/>
          <p:nvPr/>
        </p:nvSpPr>
        <p:spPr>
          <a:xfrm>
            <a:off x="2133600" y="152400"/>
            <a:ext cx="17526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362200" y="381000"/>
            <a:ext cx="137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KIMELEON </a:t>
            </a:r>
            <a:r>
              <a:rPr lang="en-US" sz="1100" b="1" dirty="0" smtClean="0"/>
              <a:t>Interactive Colorlith</a:t>
            </a:r>
            <a:endParaRPr lang="en-US" sz="1100" b="1" dirty="0"/>
          </a:p>
        </p:txBody>
      </p:sp>
      <p:sp>
        <p:nvSpPr>
          <p:cNvPr id="48" name="TextBox 65"/>
          <p:cNvSpPr txBox="1">
            <a:spLocks noChangeArrowheads="1"/>
          </p:cNvSpPr>
          <p:nvPr/>
        </p:nvSpPr>
        <p:spPr bwMode="auto">
          <a:xfrm>
            <a:off x="2362200" y="990600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49" name="Oval 48"/>
          <p:cNvSpPr/>
          <p:nvPr/>
        </p:nvSpPr>
        <p:spPr>
          <a:xfrm>
            <a:off x="457200" y="1031558"/>
            <a:ext cx="1752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" y="1260158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Synthetic Seismic Profile Plot</a:t>
            </a:r>
          </a:p>
        </p:txBody>
      </p:sp>
      <p:sp>
        <p:nvSpPr>
          <p:cNvPr id="51" name="TextBox 65"/>
          <p:cNvSpPr txBox="1">
            <a:spLocks noChangeArrowheads="1"/>
          </p:cNvSpPr>
          <p:nvPr/>
        </p:nvSpPr>
        <p:spPr bwMode="auto">
          <a:xfrm>
            <a:off x="1295400" y="1887379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52" name="Oval 51"/>
          <p:cNvSpPr/>
          <p:nvPr/>
        </p:nvSpPr>
        <p:spPr>
          <a:xfrm>
            <a:off x="4343400" y="152400"/>
            <a:ext cx="12954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19600" y="4572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3D Cross Plot</a:t>
            </a:r>
            <a:endParaRPr lang="en-US" sz="1100" b="1" dirty="0"/>
          </a:p>
        </p:txBody>
      </p:sp>
      <p:sp>
        <p:nvSpPr>
          <p:cNvPr id="54" name="Oval 53"/>
          <p:cNvSpPr/>
          <p:nvPr/>
        </p:nvSpPr>
        <p:spPr>
          <a:xfrm>
            <a:off x="5867400" y="457200"/>
            <a:ext cx="1295400" cy="914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943600" y="7620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2D Cross Plot</a:t>
            </a:r>
            <a:endParaRPr lang="en-US" sz="1100" b="1" dirty="0"/>
          </a:p>
        </p:txBody>
      </p:sp>
      <p:sp>
        <p:nvSpPr>
          <p:cNvPr id="56" name="TextBox 65"/>
          <p:cNvSpPr txBox="1">
            <a:spLocks noChangeArrowheads="1"/>
          </p:cNvSpPr>
          <p:nvPr/>
        </p:nvSpPr>
        <p:spPr bwMode="auto">
          <a:xfrm>
            <a:off x="4953000" y="9906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Core, Geologist Report</a:t>
            </a:r>
            <a:endParaRPr lang="en-US" sz="1000" b="1" dirty="0"/>
          </a:p>
        </p:txBody>
      </p:sp>
      <p:sp>
        <p:nvSpPr>
          <p:cNvPr id="57" name="Rectangle 56"/>
          <p:cNvSpPr/>
          <p:nvPr/>
        </p:nvSpPr>
        <p:spPr>
          <a:xfrm rot="19238721">
            <a:off x="5558801" y="5023204"/>
            <a:ext cx="3677976" cy="582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rot="19811403">
            <a:off x="5617301" y="5476077"/>
            <a:ext cx="2489955" cy="58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rot="17821754">
            <a:off x="6921508" y="4302962"/>
            <a:ext cx="2489955" cy="58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/>
          <p:nvPr/>
        </p:nvSpPr>
        <p:spPr>
          <a:xfrm>
            <a:off x="7315200" y="25908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467600" y="2743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Zonation (Zeke) </a:t>
            </a:r>
          </a:p>
          <a:p>
            <a:pPr algn="ctr"/>
            <a:r>
              <a:rPr lang="en-US" sz="1100" b="1" dirty="0" smtClean="0"/>
              <a:t>Depth Constrained Cluster Analysis</a:t>
            </a:r>
            <a:endParaRPr lang="en-US" sz="1100" b="1" dirty="0"/>
          </a:p>
        </p:txBody>
      </p:sp>
      <p:sp>
        <p:nvSpPr>
          <p:cNvPr id="62" name="TextBox 65"/>
          <p:cNvSpPr txBox="1">
            <a:spLocks noChangeArrowheads="1"/>
          </p:cNvSpPr>
          <p:nvPr/>
        </p:nvSpPr>
        <p:spPr bwMode="auto">
          <a:xfrm>
            <a:off x="7467600" y="3411379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Data </a:t>
            </a:r>
            <a:endParaRPr lang="en-US" sz="1000" b="1" dirty="0"/>
          </a:p>
        </p:txBody>
      </p:sp>
      <p:sp>
        <p:nvSpPr>
          <p:cNvPr id="63" name="Rectangle 62"/>
          <p:cNvSpPr/>
          <p:nvPr/>
        </p:nvSpPr>
        <p:spPr>
          <a:xfrm>
            <a:off x="3377445" y="5970921"/>
            <a:ext cx="2489955" cy="58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 rot="1521672">
            <a:off x="1223834" y="5408732"/>
            <a:ext cx="2489955" cy="58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 rot="5400000">
            <a:off x="-351320" y="3763486"/>
            <a:ext cx="2438405" cy="1007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1371600" y="3048000"/>
            <a:ext cx="17526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1493520" y="3209092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LAS File Viewer</a:t>
            </a:r>
          </a:p>
          <a:p>
            <a:pPr algn="ctr"/>
            <a:r>
              <a:rPr lang="en-US" sz="1100" b="1" dirty="0" smtClean="0"/>
              <a:t>Single Well, Measured Sections Viewer</a:t>
            </a:r>
            <a:endParaRPr lang="en-US" sz="1100" b="1" dirty="0"/>
          </a:p>
        </p:txBody>
      </p:sp>
      <p:sp>
        <p:nvSpPr>
          <p:cNvPr id="68" name="Rectangle 67"/>
          <p:cNvSpPr/>
          <p:nvPr/>
        </p:nvSpPr>
        <p:spPr>
          <a:xfrm>
            <a:off x="2471928" y="403860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5"/>
          <p:cNvSpPr txBox="1">
            <a:spLocks noChangeArrowheads="1"/>
          </p:cNvSpPr>
          <p:nvPr/>
        </p:nvSpPr>
        <p:spPr bwMode="auto">
          <a:xfrm>
            <a:off x="1524000" y="394329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Core, </a:t>
            </a:r>
          </a:p>
          <a:p>
            <a:r>
              <a:rPr lang="en-US" sz="1000" b="1" dirty="0" smtClean="0"/>
              <a:t>Geologist Report</a:t>
            </a:r>
            <a:endParaRPr lang="en-US" sz="1000" b="1" dirty="0"/>
          </a:p>
        </p:txBody>
      </p:sp>
      <p:sp>
        <p:nvSpPr>
          <p:cNvPr id="70" name="Oval 69"/>
          <p:cNvSpPr/>
          <p:nvPr/>
        </p:nvSpPr>
        <p:spPr>
          <a:xfrm>
            <a:off x="76200" y="2268379"/>
            <a:ext cx="1752600" cy="914400"/>
          </a:xfrm>
          <a:prstGeom prst="ellipse">
            <a:avLst/>
          </a:prstGeom>
          <a:solidFill>
            <a:srgbClr val="FFFF89"/>
          </a:solidFill>
          <a:ln>
            <a:solidFill>
              <a:srgbClr val="FFFF8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198120" y="2413338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LAS File Viewer</a:t>
            </a:r>
          </a:p>
          <a:p>
            <a:pPr algn="ctr"/>
            <a:r>
              <a:rPr lang="en-US" sz="1400" b="1" dirty="0" smtClean="0"/>
              <a:t>with Wavelet Analysis</a:t>
            </a:r>
            <a:endParaRPr lang="en-US" sz="1400" b="1" dirty="0"/>
          </a:p>
        </p:txBody>
      </p:sp>
      <p:sp>
        <p:nvSpPr>
          <p:cNvPr id="72" name="TextBox 65"/>
          <p:cNvSpPr txBox="1">
            <a:spLocks noChangeArrowheads="1"/>
          </p:cNvSpPr>
          <p:nvPr/>
        </p:nvSpPr>
        <p:spPr bwMode="auto">
          <a:xfrm>
            <a:off x="152400" y="3106579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73" name="Oval 72"/>
          <p:cNvSpPr/>
          <p:nvPr/>
        </p:nvSpPr>
        <p:spPr>
          <a:xfrm>
            <a:off x="3657600" y="5791200"/>
            <a:ext cx="175260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581400" y="59068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Digitizer </a:t>
            </a:r>
          </a:p>
          <a:p>
            <a:pPr algn="ctr"/>
            <a:r>
              <a:rPr lang="en-US" sz="1100" b="1" dirty="0" smtClean="0"/>
              <a:t>Digitize log image file sections to LAS 2.0 File</a:t>
            </a:r>
            <a:endParaRPr lang="en-US" sz="1100" b="1" dirty="0"/>
          </a:p>
        </p:txBody>
      </p:sp>
      <p:sp>
        <p:nvSpPr>
          <p:cNvPr id="75" name="Oval 74"/>
          <p:cNvSpPr/>
          <p:nvPr/>
        </p:nvSpPr>
        <p:spPr>
          <a:xfrm>
            <a:off x="6248400" y="5316379"/>
            <a:ext cx="1752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400800" y="5392579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Production Plot Decline Curve Analysis</a:t>
            </a:r>
          </a:p>
        </p:txBody>
      </p:sp>
      <p:sp>
        <p:nvSpPr>
          <p:cNvPr id="77" name="Flowchart: Document 76"/>
          <p:cNvSpPr/>
          <p:nvPr/>
        </p:nvSpPr>
        <p:spPr>
          <a:xfrm>
            <a:off x="8229600" y="5410200"/>
            <a:ext cx="685800" cy="76200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TextBox 37"/>
          <p:cNvSpPr txBox="1">
            <a:spLocks noChangeArrowheads="1"/>
          </p:cNvSpPr>
          <p:nvPr/>
        </p:nvSpPr>
        <p:spPr bwMode="auto">
          <a:xfrm>
            <a:off x="8153400" y="5410200"/>
            <a:ext cx="838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Production Data CSV File </a:t>
            </a:r>
            <a:endParaRPr lang="en-US" sz="1000" b="1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8001000" y="5715000"/>
            <a:ext cx="228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65"/>
          <p:cNvSpPr txBox="1">
            <a:spLocks noChangeArrowheads="1"/>
          </p:cNvSpPr>
          <p:nvPr/>
        </p:nvSpPr>
        <p:spPr bwMode="auto">
          <a:xfrm>
            <a:off x="6705600" y="6230779"/>
            <a:ext cx="1219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Production Data</a:t>
            </a:r>
            <a:endParaRPr lang="en-US" sz="1000" b="1" dirty="0"/>
          </a:p>
        </p:txBody>
      </p:sp>
      <p:sp>
        <p:nvSpPr>
          <p:cNvPr id="81" name="Oval 80"/>
          <p:cNvSpPr/>
          <p:nvPr/>
        </p:nvSpPr>
        <p:spPr>
          <a:xfrm>
            <a:off x="152400" y="4495800"/>
            <a:ext cx="1752600" cy="914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04800" y="46583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Cross Section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83" name="AutoShape 19"/>
          <p:cNvSpPr>
            <a:spLocks noChangeArrowheads="1"/>
          </p:cNvSpPr>
          <p:nvPr/>
        </p:nvSpPr>
        <p:spPr bwMode="auto">
          <a:xfrm>
            <a:off x="304800" y="5562600"/>
            <a:ext cx="762000" cy="990600"/>
          </a:xfrm>
          <a:prstGeom prst="flowChartMultidocument">
            <a:avLst/>
          </a:prstGeom>
          <a:solidFill>
            <a:srgbClr val="FFC000"/>
          </a:solidFill>
          <a:ln w="9525">
            <a:solidFill>
              <a:srgbClr val="CC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b="1" dirty="0"/>
          </a:p>
        </p:txBody>
      </p:sp>
      <p:sp>
        <p:nvSpPr>
          <p:cNvPr id="84" name="TextBox 37"/>
          <p:cNvSpPr txBox="1">
            <a:spLocks noChangeArrowheads="1"/>
          </p:cNvSpPr>
          <p:nvPr/>
        </p:nvSpPr>
        <p:spPr bwMode="auto">
          <a:xfrm>
            <a:off x="228600" y="5660136"/>
            <a:ext cx="762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Files </a:t>
            </a:r>
            <a:endParaRPr lang="en-US" sz="1000" b="1" dirty="0"/>
          </a:p>
        </p:txBody>
      </p:sp>
      <p:sp>
        <p:nvSpPr>
          <p:cNvPr id="85" name="Oval 84"/>
          <p:cNvSpPr/>
          <p:nvPr/>
        </p:nvSpPr>
        <p:spPr>
          <a:xfrm>
            <a:off x="1219200" y="5562600"/>
            <a:ext cx="17526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191768" y="5715000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Gamma Ray Colorlith Cross Section         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87" name="TextBox 65"/>
          <p:cNvSpPr txBox="1">
            <a:spLocks noChangeArrowheads="1"/>
          </p:cNvSpPr>
          <p:nvPr/>
        </p:nvSpPr>
        <p:spPr bwMode="auto">
          <a:xfrm>
            <a:off x="2362200" y="6383179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Data </a:t>
            </a:r>
            <a:endParaRPr lang="en-US" sz="1000" b="1" dirty="0"/>
          </a:p>
        </p:txBody>
      </p:sp>
      <p:cxnSp>
        <p:nvCxnSpPr>
          <p:cNvPr id="88" name="Straight Arrow Connector 87"/>
          <p:cNvCxnSpPr>
            <a:endCxn id="86" idx="1"/>
          </p:cNvCxnSpPr>
          <p:nvPr/>
        </p:nvCxnSpPr>
        <p:spPr>
          <a:xfrm flipV="1">
            <a:off x="1066800" y="6061249"/>
            <a:ext cx="124968" cy="3475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685800" y="54102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65"/>
          <p:cNvSpPr txBox="1">
            <a:spLocks noChangeArrowheads="1"/>
          </p:cNvSpPr>
          <p:nvPr/>
        </p:nvSpPr>
        <p:spPr bwMode="auto">
          <a:xfrm>
            <a:off x="685800" y="5334000"/>
            <a:ext cx="1905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Geologist Report</a:t>
            </a:r>
            <a:endParaRPr lang="en-US" sz="1000" b="1" dirty="0"/>
          </a:p>
        </p:txBody>
      </p:sp>
      <p:cxnSp>
        <p:nvCxnSpPr>
          <p:cNvPr id="91" name="Straight Connector 90"/>
          <p:cNvCxnSpPr>
            <a:stCxn id="60" idx="1"/>
          </p:cNvCxnSpPr>
          <p:nvPr/>
        </p:nvCxnSpPr>
        <p:spPr>
          <a:xfrm flipH="1" flipV="1">
            <a:off x="7010400" y="2362200"/>
            <a:ext cx="561463" cy="362511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65"/>
          <p:cNvSpPr txBox="1">
            <a:spLocks noChangeArrowheads="1"/>
          </p:cNvSpPr>
          <p:nvPr/>
        </p:nvSpPr>
        <p:spPr bwMode="auto">
          <a:xfrm rot="2030504">
            <a:off x="7005884" y="2360639"/>
            <a:ext cx="838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Flow Units</a:t>
            </a:r>
            <a:endParaRPr lang="en-US" sz="1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28600" y="152400"/>
            <a:ext cx="175260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2680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Digitizer </a:t>
            </a:r>
          </a:p>
          <a:p>
            <a:pPr algn="ctr"/>
            <a:r>
              <a:rPr lang="en-US" sz="1100" b="1" dirty="0" smtClean="0"/>
              <a:t>Digitize log image file sections to LAS 2.0 File</a:t>
            </a:r>
            <a:endParaRPr lang="en-US" sz="1100" b="1" dirty="0"/>
          </a:p>
        </p:txBody>
      </p:sp>
      <p:sp>
        <p:nvSpPr>
          <p:cNvPr id="4" name="Oval 3"/>
          <p:cNvSpPr/>
          <p:nvPr/>
        </p:nvSpPr>
        <p:spPr>
          <a:xfrm>
            <a:off x="7086600" y="2667000"/>
            <a:ext cx="1752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39000" y="2743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Production Plot Decline Curve Analysis</a:t>
            </a:r>
          </a:p>
        </p:txBody>
      </p:sp>
      <p:sp>
        <p:nvSpPr>
          <p:cNvPr id="6" name="Oval 5"/>
          <p:cNvSpPr/>
          <p:nvPr/>
        </p:nvSpPr>
        <p:spPr>
          <a:xfrm>
            <a:off x="7086600" y="1524000"/>
            <a:ext cx="17526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1676400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Drill Stem Test</a:t>
            </a:r>
          </a:p>
          <a:p>
            <a:pPr algn="ctr"/>
            <a:r>
              <a:rPr lang="en-US" sz="1100" b="1" dirty="0" smtClean="0"/>
              <a:t>Data Entry &amp; Quantitative Analysis</a:t>
            </a:r>
          </a:p>
        </p:txBody>
      </p:sp>
      <p:sp>
        <p:nvSpPr>
          <p:cNvPr id="8" name="Oval 7"/>
          <p:cNvSpPr/>
          <p:nvPr/>
        </p:nvSpPr>
        <p:spPr>
          <a:xfrm>
            <a:off x="4572000" y="228600"/>
            <a:ext cx="17526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57200"/>
            <a:ext cx="1371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PfEFFER-java</a:t>
            </a:r>
          </a:p>
          <a:p>
            <a:pPr algn="ctr"/>
            <a:r>
              <a:rPr lang="en-US" sz="1100" b="1" dirty="0" smtClean="0"/>
              <a:t>Log Analysis Tool</a:t>
            </a:r>
            <a:endParaRPr lang="en-US" sz="1100" b="1" dirty="0"/>
          </a:p>
        </p:txBody>
      </p:sp>
      <p:sp>
        <p:nvSpPr>
          <p:cNvPr id="10" name="Oval 9"/>
          <p:cNvSpPr/>
          <p:nvPr/>
        </p:nvSpPr>
        <p:spPr>
          <a:xfrm>
            <a:off x="4572000" y="14478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16865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Hingle &amp; Pickett Plots</a:t>
            </a:r>
            <a:endParaRPr lang="en-US" sz="1400" b="1" dirty="0"/>
          </a:p>
        </p:txBody>
      </p:sp>
      <p:sp>
        <p:nvSpPr>
          <p:cNvPr id="12" name="Oval 11"/>
          <p:cNvSpPr/>
          <p:nvPr/>
        </p:nvSpPr>
        <p:spPr>
          <a:xfrm>
            <a:off x="4572000" y="25908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2743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Zonation (Zeke) </a:t>
            </a:r>
          </a:p>
          <a:p>
            <a:pPr algn="ctr"/>
            <a:r>
              <a:rPr lang="en-US" sz="1100" b="1" dirty="0" smtClean="0"/>
              <a:t>Depth Constrained Cluster Analysis</a:t>
            </a:r>
            <a:endParaRPr lang="en-US" sz="1100" b="1" dirty="0"/>
          </a:p>
        </p:txBody>
      </p:sp>
      <p:sp>
        <p:nvSpPr>
          <p:cNvPr id="14" name="Oval 13"/>
          <p:cNvSpPr/>
          <p:nvPr/>
        </p:nvSpPr>
        <p:spPr>
          <a:xfrm>
            <a:off x="7086600" y="3962400"/>
            <a:ext cx="1752600" cy="9144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0" y="4191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Data Plot &amp; Data Entry </a:t>
            </a:r>
          </a:p>
        </p:txBody>
      </p:sp>
      <p:sp>
        <p:nvSpPr>
          <p:cNvPr id="16" name="Oval 15"/>
          <p:cNvSpPr/>
          <p:nvPr/>
        </p:nvSpPr>
        <p:spPr>
          <a:xfrm>
            <a:off x="2286000" y="228600"/>
            <a:ext cx="17526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62200" y="228600"/>
            <a:ext cx="15240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Profile </a:t>
            </a:r>
          </a:p>
          <a:p>
            <a:pPr algn="ctr"/>
            <a:r>
              <a:rPr lang="en-US" sz="1100" b="1" dirty="0" smtClean="0"/>
              <a:t>Single Well, Measured Sections Viewer &amp; Data Entry</a:t>
            </a:r>
            <a:endParaRPr lang="en-US" sz="1100" b="1" dirty="0"/>
          </a:p>
        </p:txBody>
      </p:sp>
      <p:sp>
        <p:nvSpPr>
          <p:cNvPr id="18" name="Oval 17"/>
          <p:cNvSpPr/>
          <p:nvPr/>
        </p:nvSpPr>
        <p:spPr>
          <a:xfrm>
            <a:off x="2286000" y="1447800"/>
            <a:ext cx="17526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407920" y="1608892"/>
            <a:ext cx="152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LAS File Viewer</a:t>
            </a:r>
          </a:p>
          <a:p>
            <a:pPr algn="ctr"/>
            <a:r>
              <a:rPr lang="en-US" sz="1100" b="1" dirty="0" smtClean="0"/>
              <a:t>Single Well, Measured Sections Viewer</a:t>
            </a:r>
            <a:endParaRPr lang="en-US" sz="1100" b="1" dirty="0"/>
          </a:p>
        </p:txBody>
      </p:sp>
      <p:sp>
        <p:nvSpPr>
          <p:cNvPr id="20" name="Oval 19"/>
          <p:cNvSpPr/>
          <p:nvPr/>
        </p:nvSpPr>
        <p:spPr>
          <a:xfrm>
            <a:off x="228600" y="4191000"/>
            <a:ext cx="1752600" cy="914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43535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Cross Section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22" name="Oval 21"/>
          <p:cNvSpPr/>
          <p:nvPr/>
        </p:nvSpPr>
        <p:spPr>
          <a:xfrm>
            <a:off x="228600" y="5410200"/>
            <a:ext cx="17526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01168" y="5562600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Gamma Ray Colorlith Cross Section         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24" name="Oval 23"/>
          <p:cNvSpPr/>
          <p:nvPr/>
        </p:nvSpPr>
        <p:spPr>
          <a:xfrm>
            <a:off x="4876800" y="5715000"/>
            <a:ext cx="12954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953000" y="60198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3D Cross Plot</a:t>
            </a:r>
            <a:endParaRPr lang="en-US" sz="1100" b="1" dirty="0"/>
          </a:p>
        </p:txBody>
      </p:sp>
      <p:sp>
        <p:nvSpPr>
          <p:cNvPr id="26" name="Oval 25"/>
          <p:cNvSpPr/>
          <p:nvPr/>
        </p:nvSpPr>
        <p:spPr>
          <a:xfrm>
            <a:off x="4876800" y="4495800"/>
            <a:ext cx="1295400" cy="914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53000" y="48006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2D Cross Plot</a:t>
            </a:r>
            <a:endParaRPr lang="en-US" sz="1100" b="1" dirty="0"/>
          </a:p>
        </p:txBody>
      </p:sp>
      <p:sp>
        <p:nvSpPr>
          <p:cNvPr id="28" name="Oval 27"/>
          <p:cNvSpPr/>
          <p:nvPr/>
        </p:nvSpPr>
        <p:spPr>
          <a:xfrm>
            <a:off x="2362200" y="3810000"/>
            <a:ext cx="1752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362200" y="40386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Synthetic Seismic Profile Plot</a:t>
            </a:r>
          </a:p>
        </p:txBody>
      </p:sp>
      <p:sp>
        <p:nvSpPr>
          <p:cNvPr id="30" name="Oval 29"/>
          <p:cNvSpPr/>
          <p:nvPr/>
        </p:nvSpPr>
        <p:spPr>
          <a:xfrm>
            <a:off x="228600" y="2590800"/>
            <a:ext cx="17526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" y="2819400"/>
            <a:ext cx="137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KIMELEON </a:t>
            </a:r>
            <a:r>
              <a:rPr lang="en-US" sz="1100" b="1" dirty="0" smtClean="0"/>
              <a:t>Interactive Colorlith</a:t>
            </a:r>
            <a:endParaRPr lang="en-US" sz="1100" b="1" dirty="0"/>
          </a:p>
        </p:txBody>
      </p:sp>
      <p:sp>
        <p:nvSpPr>
          <p:cNvPr id="32" name="Oval 31"/>
          <p:cNvSpPr/>
          <p:nvPr/>
        </p:nvSpPr>
        <p:spPr>
          <a:xfrm>
            <a:off x="2286000" y="2590800"/>
            <a:ext cx="1752600" cy="914400"/>
          </a:xfrm>
          <a:prstGeom prst="ellipse">
            <a:avLst/>
          </a:prstGeom>
          <a:solidFill>
            <a:srgbClr val="FFFF89"/>
          </a:solidFill>
          <a:ln>
            <a:solidFill>
              <a:srgbClr val="FFFF8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407920" y="2735759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LAS File Viewer</a:t>
            </a:r>
          </a:p>
          <a:p>
            <a:pPr algn="ctr"/>
            <a:r>
              <a:rPr lang="en-US" sz="1400" b="1" dirty="0" smtClean="0"/>
              <a:t>with Wavelet Analysis</a:t>
            </a:r>
            <a:endParaRPr 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314</Words>
  <Application>Microsoft Office PowerPoint</Application>
  <PresentationFormat>On-screen Show (4:3)</PresentationFormat>
  <Paragraphs>82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1</cp:revision>
  <dcterms:created xsi:type="dcterms:W3CDTF">2016-11-04T12:42:55Z</dcterms:created>
  <dcterms:modified xsi:type="dcterms:W3CDTF">2017-02-28T21:02:17Z</dcterms:modified>
</cp:coreProperties>
</file>