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notesSlides/notesSlide7.xml" ContentType="application/vnd.openxmlformats-officedocument.presentationml.notesSlide+xml"/>
  <Override PartName="/ppt/embeddings/oleObject4.bin" ContentType="application/vnd.openxmlformats-officedocument.oleObject"/>
  <Override PartName="/ppt/notesSlides/notesSlide8.xml" ContentType="application/vnd.openxmlformats-officedocument.presentationml.notesSlide+xml"/>
  <Override PartName="/ppt/embeddings/oleObject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6.bin" ContentType="application/vnd.openxmlformats-officedocument.oleObject"/>
  <Override PartName="/ppt/notesSlides/notesSlide13.xml" ContentType="application/vnd.openxmlformats-officedocument.presentationml.notesSlide+xml"/>
  <Override PartName="/ppt/embeddings/oleObject7.bin" ContentType="application/vnd.openxmlformats-officedocument.oleObject"/>
  <Override PartName="/ppt/notesSlides/notesSlide14.xml" ContentType="application/vnd.openxmlformats-officedocument.presentationml.notesSlide+xml"/>
  <Override PartName="/ppt/embeddings/oleObject8.bin" ContentType="application/vnd.openxmlformats-officedocument.oleObject"/>
  <Override PartName="/ppt/notesSlides/notesSlide15.xml" ContentType="application/vnd.openxmlformats-officedocument.presentationml.notesSlide+xml"/>
  <Override PartName="/ppt/embeddings/oleObject9.bin" ContentType="application/vnd.openxmlformats-officedocument.oleObject"/>
  <Override PartName="/ppt/notesSlides/notesSlide16.xml" ContentType="application/vnd.openxmlformats-officedocument.presentationml.notesSlide+xml"/>
  <Override PartName="/ppt/embeddings/oleObject10.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2.bin" ContentType="application/vnd.openxmlformats-officedocument.oleObject"/>
  <Override PartName="/ppt/notesSlides/notesSlide25.xml" ContentType="application/vnd.openxmlformats-officedocument.presentationml.notesSlide+xml"/>
  <Override PartName="/ppt/embeddings/oleObject13.bin" ContentType="application/vnd.openxmlformats-officedocument.oleObject"/>
  <Override PartName="/ppt/notesSlides/notesSlide26.xml" ContentType="application/vnd.openxmlformats-officedocument.presentationml.notesSlide+xml"/>
  <Override PartName="/ppt/embeddings/oleObject14.bin" ContentType="application/vnd.openxmlformats-officedocument.oleObject"/>
  <Override PartName="/ppt/notesSlides/notesSlide27.xml" ContentType="application/vnd.openxmlformats-officedocument.presentationml.notesSlide+xml"/>
  <Override PartName="/ppt/embeddings/oleObject15.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6.bin" ContentType="application/vnd.openxmlformats-officedocument.oleObject"/>
  <Override PartName="/ppt/notesSlides/notesSlide32.xml" ContentType="application/vnd.openxmlformats-officedocument.presentationml.notesSlide+xml"/>
  <Override PartName="/ppt/embeddings/oleObject17.bin" ContentType="application/vnd.openxmlformats-officedocument.oleObject"/>
  <Override PartName="/ppt/notesSlides/notesSlide33.xml" ContentType="application/vnd.openxmlformats-officedocument.presentationml.notesSlide+xml"/>
  <Override PartName="/ppt/embeddings/oleObject18.bin" ContentType="application/vnd.openxmlformats-officedocument.oleObject"/>
  <Override PartName="/ppt/notesSlides/notesSlide34.xml" ContentType="application/vnd.openxmlformats-officedocument.presentationml.notesSlide+xml"/>
  <Override PartName="/ppt/embeddings/oleObject19.bin" ContentType="application/vnd.openxmlformats-officedocument.oleObject"/>
  <Override PartName="/ppt/notesSlides/notesSlide35.xml" ContentType="application/vnd.openxmlformats-officedocument.presentationml.notesSlide+xml"/>
  <Override PartName="/ppt/embeddings/oleObject20.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21.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445" r:id="rId2"/>
    <p:sldId id="418" r:id="rId3"/>
    <p:sldId id="428" r:id="rId4"/>
    <p:sldId id="431" r:id="rId5"/>
    <p:sldId id="419" r:id="rId6"/>
    <p:sldId id="447" r:id="rId7"/>
    <p:sldId id="450" r:id="rId8"/>
    <p:sldId id="454" r:id="rId9"/>
    <p:sldId id="459" r:id="rId10"/>
    <p:sldId id="463" r:id="rId11"/>
    <p:sldId id="467" r:id="rId12"/>
    <p:sldId id="440" r:id="rId13"/>
    <p:sldId id="420" r:id="rId14"/>
    <p:sldId id="446" r:id="rId15"/>
    <p:sldId id="451" r:id="rId16"/>
    <p:sldId id="455" r:id="rId17"/>
    <p:sldId id="460" r:id="rId18"/>
    <p:sldId id="464" r:id="rId19"/>
    <p:sldId id="468" r:id="rId20"/>
    <p:sldId id="436" r:id="rId21"/>
    <p:sldId id="429" r:id="rId22"/>
    <p:sldId id="439" r:id="rId23"/>
    <p:sldId id="421" r:id="rId24"/>
    <p:sldId id="441" r:id="rId25"/>
    <p:sldId id="448" r:id="rId26"/>
    <p:sldId id="452" r:id="rId27"/>
    <p:sldId id="456" r:id="rId28"/>
    <p:sldId id="461" r:id="rId29"/>
    <p:sldId id="465" r:id="rId30"/>
    <p:sldId id="469" r:id="rId31"/>
    <p:sldId id="422" r:id="rId32"/>
    <p:sldId id="442" r:id="rId33"/>
    <p:sldId id="449" r:id="rId34"/>
    <p:sldId id="453" r:id="rId35"/>
    <p:sldId id="458" r:id="rId36"/>
    <p:sldId id="462" r:id="rId37"/>
    <p:sldId id="466" r:id="rId38"/>
    <p:sldId id="470" r:id="rId39"/>
    <p:sldId id="438" r:id="rId40"/>
    <p:sldId id="435" r:id="rId41"/>
    <p:sldId id="430" r:id="rId42"/>
    <p:sldId id="423" r:id="rId43"/>
    <p:sldId id="432" r:id="rId44"/>
    <p:sldId id="433" r:id="rId45"/>
    <p:sldId id="434" r:id="rId46"/>
    <p:sldId id="443" r:id="rId47"/>
    <p:sldId id="444" r:id="rId48"/>
  </p:sldIdLst>
  <p:sldSz cx="9144000" cy="6858000" type="screen4x3"/>
  <p:notesSz cx="7010400" cy="9296400"/>
  <p:custDataLst>
    <p:tags r:id="rId52"/>
  </p:custDataLst>
  <p:defaultTextStyle>
    <a:defPPr>
      <a:defRPr lang="en-US"/>
    </a:defPPr>
    <a:lvl1pPr algn="l" rtl="0" eaLnBrk="0" fontAlgn="base" hangingPunct="0">
      <a:spcBef>
        <a:spcPct val="0"/>
      </a:spcBef>
      <a:spcAft>
        <a:spcPct val="0"/>
      </a:spcAft>
      <a:defRPr kumimoji="1" sz="2400" u="sng"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kumimoji="1" sz="2400" u="sng"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kumimoji="1" sz="2400" u="sng"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kumimoji="1" sz="2400" u="sng"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kumimoji="1" sz="2400" u="sng" kern="1200">
        <a:solidFill>
          <a:schemeClr val="tx1"/>
        </a:solidFill>
        <a:latin typeface="Times New Roman" charset="0"/>
        <a:ea typeface="ＭＳ Ｐゴシック" charset="0"/>
        <a:cs typeface="+mn-cs"/>
      </a:defRPr>
    </a:lvl5pPr>
    <a:lvl6pPr marL="2286000" algn="l" defTabSz="457200" rtl="0" eaLnBrk="1" latinLnBrk="0" hangingPunct="1">
      <a:defRPr kumimoji="1" sz="2400" u="sng" kern="1200">
        <a:solidFill>
          <a:schemeClr val="tx1"/>
        </a:solidFill>
        <a:latin typeface="Times New Roman" charset="0"/>
        <a:ea typeface="ＭＳ Ｐゴシック" charset="0"/>
        <a:cs typeface="+mn-cs"/>
      </a:defRPr>
    </a:lvl6pPr>
    <a:lvl7pPr marL="2743200" algn="l" defTabSz="457200" rtl="0" eaLnBrk="1" latinLnBrk="0" hangingPunct="1">
      <a:defRPr kumimoji="1" sz="2400" u="sng" kern="1200">
        <a:solidFill>
          <a:schemeClr val="tx1"/>
        </a:solidFill>
        <a:latin typeface="Times New Roman" charset="0"/>
        <a:ea typeface="ＭＳ Ｐゴシック" charset="0"/>
        <a:cs typeface="+mn-cs"/>
      </a:defRPr>
    </a:lvl7pPr>
    <a:lvl8pPr marL="3200400" algn="l" defTabSz="457200" rtl="0" eaLnBrk="1" latinLnBrk="0" hangingPunct="1">
      <a:defRPr kumimoji="1" sz="2400" u="sng" kern="1200">
        <a:solidFill>
          <a:schemeClr val="tx1"/>
        </a:solidFill>
        <a:latin typeface="Times New Roman" charset="0"/>
        <a:ea typeface="ＭＳ Ｐゴシック" charset="0"/>
        <a:cs typeface="+mn-cs"/>
      </a:defRPr>
    </a:lvl8pPr>
    <a:lvl9pPr marL="3657600" algn="l" defTabSz="457200" rtl="0" eaLnBrk="1" latinLnBrk="0" hangingPunct="1">
      <a:defRPr kumimoji="1" sz="2400" u="sng"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8F00"/>
    <a:srgbClr val="FF9900"/>
    <a:srgbClr val="0066FF"/>
    <a:srgbClr val="006666"/>
    <a:srgbClr val="CBCBCB"/>
    <a:srgbClr val="FF3300"/>
    <a:srgbClr val="0033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83139" autoAdjust="0"/>
  </p:normalViewPr>
  <p:slideViewPr>
    <p:cSldViewPr>
      <p:cViewPr>
        <p:scale>
          <a:sx n="100" d="100"/>
          <a:sy n="100" d="100"/>
        </p:scale>
        <p:origin x="-1440"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12" y="-6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na:Documents:zzzz:Tim:oil_gas_Prod_Value.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dana:Documents:zzzz:Tim:oil_gas_Prod_Value.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ana:Documents:zzzz:Tim:oil_gas_Prod_Value.xlsx" TargetMode="External"/><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ana:Documents:zzzz:Tim:oil_gas_Prod_Value.xlsx" TargetMode="External"/><Relationship Id="rId2"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a:t>Kansas 2013 Oil Production</a:t>
            </a:r>
          </a:p>
        </c:rich>
      </c:tx>
      <c:layout>
        <c:manualLayout>
          <c:xMode val="edge"/>
          <c:yMode val="edge"/>
          <c:x val="0.28"/>
          <c:y val="0.0130718954248366"/>
        </c:manualLayout>
      </c:layout>
      <c:overlay val="0"/>
      <c:spPr>
        <a:noFill/>
        <a:ln w="25400">
          <a:noFill/>
        </a:ln>
      </c:spPr>
    </c:title>
    <c:autoTitleDeleted val="0"/>
    <c:plotArea>
      <c:layout>
        <c:manualLayout>
          <c:layoutTarget val="inner"/>
          <c:xMode val="edge"/>
          <c:yMode val="edge"/>
          <c:x val="0.13037037037037"/>
          <c:y val="0.0871459694989107"/>
          <c:w val="0.788148148148148"/>
          <c:h val="0.747276688453159"/>
        </c:manualLayout>
      </c:layout>
      <c:lineChart>
        <c:grouping val="standard"/>
        <c:varyColors val="0"/>
        <c:ser>
          <c:idx val="1"/>
          <c:order val="0"/>
          <c:tx>
            <c:strRef>
              <c:f>Data!$CI$3</c:f>
              <c:strCache>
                <c:ptCount val="1"/>
                <c:pt idx="0">
                  <c:v>Production</c:v>
                </c:pt>
              </c:strCache>
            </c:strRef>
          </c:tx>
          <c:spPr>
            <a:ln w="38100">
              <a:solidFill>
                <a:srgbClr val="000000"/>
              </a:solidFill>
              <a:prstDash val="solid"/>
            </a:ln>
          </c:spPr>
          <c:marker>
            <c:symbol val="square"/>
            <c:size val="9"/>
            <c:spPr>
              <a:solidFill>
                <a:srgbClr val="000000"/>
              </a:solidFill>
              <a:ln>
                <a:solidFill>
                  <a:srgbClr val="000000"/>
                </a:solidFill>
                <a:prstDash val="solid"/>
              </a:ln>
            </c:spPr>
          </c:marker>
          <c:cat>
            <c:strRef>
              <c:f>Data!$A$4:$A$15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Data!$CI$4:$CI$15</c:f>
              <c:numCache>
                <c:formatCode>#,##0</c:formatCode>
                <c:ptCount val="12"/>
                <c:pt idx="0">
                  <c:v>3955.898</c:v>
                </c:pt>
                <c:pt idx="1">
                  <c:v>3258.477</c:v>
                </c:pt>
                <c:pt idx="2">
                  <c:v>4089.517</c:v>
                </c:pt>
                <c:pt idx="3">
                  <c:v>3998.379</c:v>
                </c:pt>
                <c:pt idx="4">
                  <c:v>4056.617</c:v>
                </c:pt>
                <c:pt idx="5">
                  <c:v>3828.88</c:v>
                </c:pt>
                <c:pt idx="6">
                  <c:v>3909.979</c:v>
                </c:pt>
                <c:pt idx="7">
                  <c:v>3989.914</c:v>
                </c:pt>
                <c:pt idx="8">
                  <c:v>3836.752</c:v>
                </c:pt>
                <c:pt idx="9">
                  <c:v>4156.993</c:v>
                </c:pt>
                <c:pt idx="10">
                  <c:v>3836.045</c:v>
                </c:pt>
              </c:numCache>
            </c:numRef>
          </c:val>
          <c:smooth val="0"/>
        </c:ser>
        <c:dLbls>
          <c:showLegendKey val="0"/>
          <c:showVal val="0"/>
          <c:showCatName val="0"/>
          <c:showSerName val="0"/>
          <c:showPercent val="0"/>
          <c:showBubbleSize val="0"/>
        </c:dLbls>
        <c:marker val="1"/>
        <c:smooth val="0"/>
        <c:axId val="-2142908504"/>
        <c:axId val="-2142902328"/>
      </c:lineChart>
      <c:lineChart>
        <c:grouping val="standard"/>
        <c:varyColors val="0"/>
        <c:ser>
          <c:idx val="0"/>
          <c:order val="1"/>
          <c:tx>
            <c:strRef>
              <c:f>Data!$CJ$3</c:f>
              <c:strCache>
                <c:ptCount val="1"/>
                <c:pt idx="0">
                  <c:v>Cum Production</c:v>
                </c:pt>
              </c:strCache>
            </c:strRef>
          </c:tx>
          <c:spPr>
            <a:ln w="38100">
              <a:solidFill>
                <a:srgbClr val="006411"/>
              </a:solidFill>
              <a:prstDash val="solid"/>
            </a:ln>
          </c:spPr>
          <c:marker>
            <c:symbol val="diamond"/>
            <c:size val="9"/>
            <c:spPr>
              <a:solidFill>
                <a:srgbClr val="006411"/>
              </a:solidFill>
              <a:ln>
                <a:solidFill>
                  <a:srgbClr val="006411"/>
                </a:solidFill>
                <a:prstDash val="solid"/>
              </a:ln>
            </c:spPr>
          </c:marker>
          <c:dPt>
            <c:idx val="11"/>
            <c:bubble3D val="0"/>
          </c:dPt>
          <c:dLbls>
            <c:dLbl>
              <c:idx val="11"/>
              <c:layout>
                <c:manualLayout>
                  <c:x val="-0.0703703703703704"/>
                  <c:y val="0.0293922083269003"/>
                </c:manualLayout>
              </c:layout>
              <c:numFmt formatCode="#,##0.00" sourceLinked="0"/>
              <c:spPr>
                <a:noFill/>
                <a:ln w="25400">
                  <a:noFill/>
                </a:ln>
              </c:spPr>
              <c:txPr>
                <a:bodyPr/>
                <a:lstStyle/>
                <a:p>
                  <a:pPr>
                    <a:defRPr sz="1200" b="1" i="0" u="none" strike="noStrike" baseline="0">
                      <a:solidFill>
                        <a:srgbClr val="006411"/>
                      </a:solidFill>
                      <a:latin typeface="Arial"/>
                      <a:ea typeface="Arial"/>
                      <a:cs typeface="Arial"/>
                    </a:defRPr>
                  </a:pPr>
                  <a:endParaRPr lang="en-US"/>
                </a:p>
              </c:txPr>
              <c:dLblPos val="r"/>
              <c:showLegendKey val="0"/>
              <c:showVal val="1"/>
              <c:showCatName val="0"/>
              <c:showSerName val="0"/>
              <c:showPercent val="0"/>
              <c:showBubbleSize val="0"/>
            </c:dLbl>
            <c:showLegendKey val="0"/>
            <c:showVal val="0"/>
            <c:showCatName val="0"/>
            <c:showSerName val="0"/>
            <c:showPercent val="0"/>
            <c:showBubbleSize val="0"/>
          </c:dLbls>
          <c:cat>
            <c:strRef>
              <c:f>Data!$A$4:$A$15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Data!$CJ$4:$CJ$15</c:f>
              <c:numCache>
                <c:formatCode>#,##0</c:formatCode>
                <c:ptCount val="12"/>
                <c:pt idx="0">
                  <c:v>3955.898</c:v>
                </c:pt>
                <c:pt idx="1">
                  <c:v>7214.375</c:v>
                </c:pt>
                <c:pt idx="2">
                  <c:v>11303.892</c:v>
                </c:pt>
                <c:pt idx="3">
                  <c:v>15302.271</c:v>
                </c:pt>
                <c:pt idx="4">
                  <c:v>19358.888</c:v>
                </c:pt>
                <c:pt idx="5">
                  <c:v>23187.768</c:v>
                </c:pt>
                <c:pt idx="6">
                  <c:v>27097.747</c:v>
                </c:pt>
                <c:pt idx="7">
                  <c:v>31087.661</c:v>
                </c:pt>
                <c:pt idx="8">
                  <c:v>34924.413</c:v>
                </c:pt>
                <c:pt idx="9">
                  <c:v>39081.406</c:v>
                </c:pt>
                <c:pt idx="10">
                  <c:v>42917.451</c:v>
                </c:pt>
                <c:pt idx="11">
                  <c:v>42917.451</c:v>
                </c:pt>
              </c:numCache>
            </c:numRef>
          </c:val>
          <c:smooth val="0"/>
        </c:ser>
        <c:dLbls>
          <c:showLegendKey val="0"/>
          <c:showVal val="0"/>
          <c:showCatName val="0"/>
          <c:showSerName val="0"/>
          <c:showPercent val="0"/>
          <c:showBubbleSize val="0"/>
        </c:dLbls>
        <c:marker val="1"/>
        <c:smooth val="0"/>
        <c:axId val="-2142895784"/>
        <c:axId val="-2142892808"/>
      </c:lineChart>
      <c:catAx>
        <c:axId val="-2142908504"/>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a:t>Month</a:t>
                </a:r>
              </a:p>
            </c:rich>
          </c:tx>
          <c:layout>
            <c:manualLayout>
              <c:xMode val="edge"/>
              <c:yMode val="edge"/>
              <c:x val="0.49037037037037"/>
              <c:y val="0.94989106753812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2142902328"/>
        <c:crosses val="autoZero"/>
        <c:auto val="0"/>
        <c:lblAlgn val="ctr"/>
        <c:lblOffset val="100"/>
        <c:tickLblSkip val="1"/>
        <c:tickMarkSkip val="1"/>
        <c:noMultiLvlLbl val="0"/>
      </c:catAx>
      <c:valAx>
        <c:axId val="-2142902328"/>
        <c:scaling>
          <c:orientation val="minMax"/>
          <c:max val="4500.0"/>
          <c:min val="300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Monthy Production (MBO)</a:t>
                </a:r>
              </a:p>
            </c:rich>
          </c:tx>
          <c:layout>
            <c:manualLayout>
              <c:xMode val="edge"/>
              <c:yMode val="edge"/>
              <c:x val="0.0118518518518518"/>
              <c:y val="0.26797385620915"/>
            </c:manualLayout>
          </c:layout>
          <c:overlay val="0"/>
          <c:spPr>
            <a:noFill/>
            <a:ln w="25400">
              <a:noFill/>
            </a:ln>
          </c:spPr>
        </c:title>
        <c:numFmt formatCode="#,##0" sourceLinked="1"/>
        <c:majorTickMark val="cross"/>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142908504"/>
        <c:crosses val="autoZero"/>
        <c:crossBetween val="midCat"/>
      </c:valAx>
      <c:catAx>
        <c:axId val="-2142895784"/>
        <c:scaling>
          <c:orientation val="minMax"/>
        </c:scaling>
        <c:delete val="1"/>
        <c:axPos val="b"/>
        <c:majorTickMark val="out"/>
        <c:minorTickMark val="none"/>
        <c:tickLblPos val="nextTo"/>
        <c:crossAx val="-2142892808"/>
        <c:crosses val="autoZero"/>
        <c:auto val="0"/>
        <c:lblAlgn val="ctr"/>
        <c:lblOffset val="100"/>
        <c:noMultiLvlLbl val="0"/>
      </c:catAx>
      <c:valAx>
        <c:axId val="-2142892808"/>
        <c:scaling>
          <c:orientation val="minMax"/>
          <c:max val="45000.0"/>
        </c:scaling>
        <c:delete val="0"/>
        <c:axPos val="r"/>
        <c:title>
          <c:tx>
            <c:rich>
              <a:bodyPr/>
              <a:lstStyle/>
              <a:p>
                <a:pPr>
                  <a:defRPr sz="1400" b="1" i="0" u="none" strike="noStrike" baseline="0">
                    <a:solidFill>
                      <a:srgbClr val="006411"/>
                    </a:solidFill>
                    <a:latin typeface="Arial"/>
                    <a:ea typeface="Arial"/>
                    <a:cs typeface="Arial"/>
                  </a:defRPr>
                </a:pPr>
                <a:r>
                  <a:rPr lang="en-US"/>
                  <a:t>Cumulative Production (MMBO)</a:t>
                </a:r>
              </a:p>
            </c:rich>
          </c:tx>
          <c:layout>
            <c:manualLayout>
              <c:xMode val="edge"/>
              <c:yMode val="edge"/>
              <c:x val="0.954074074074074"/>
              <c:y val="0.226579520697168"/>
            </c:manualLayout>
          </c:layout>
          <c:overlay val="0"/>
          <c:spPr>
            <a:noFill/>
            <a:ln w="25400">
              <a:noFill/>
            </a:ln>
          </c:spPr>
        </c:title>
        <c:numFmt formatCode="#,##0" sourceLinked="1"/>
        <c:majorTickMark val="cross"/>
        <c:minorTickMark val="out"/>
        <c:tickLblPos val="nextTo"/>
        <c:spPr>
          <a:ln w="3175">
            <a:solidFill>
              <a:srgbClr val="000000"/>
            </a:solidFill>
            <a:prstDash val="solid"/>
          </a:ln>
        </c:spPr>
        <c:txPr>
          <a:bodyPr rot="0" vert="horz"/>
          <a:lstStyle/>
          <a:p>
            <a:pPr>
              <a:defRPr sz="1200" b="1" i="0" u="none" strike="noStrike" baseline="0">
                <a:solidFill>
                  <a:srgbClr val="006411"/>
                </a:solidFill>
                <a:latin typeface="Arial"/>
                <a:ea typeface="Arial"/>
                <a:cs typeface="Arial"/>
              </a:defRPr>
            </a:pPr>
            <a:endParaRPr lang="en-US"/>
          </a:p>
        </c:txPr>
        <c:crossAx val="-2142895784"/>
        <c:crosses val="max"/>
        <c:crossBetween val="midCat"/>
        <c:dispUnits>
          <c:builtInUnit val="thousands"/>
        </c:dispUnits>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i="0" u="none" strike="noStrike" baseline="0">
                <a:solidFill>
                  <a:srgbClr val="000000"/>
                </a:solidFill>
                <a:latin typeface="Arial"/>
                <a:ea typeface="Arial"/>
                <a:cs typeface="Arial"/>
              </a:defRPr>
            </a:pPr>
            <a:r>
              <a:rPr lang="en-US"/>
              <a:t>Kansas 2013 Oil Value</a:t>
            </a:r>
          </a:p>
        </c:rich>
      </c:tx>
      <c:layout>
        <c:manualLayout>
          <c:xMode val="edge"/>
          <c:yMode val="edge"/>
          <c:x val="0.32"/>
          <c:y val="0.0196078431372549"/>
        </c:manualLayout>
      </c:layout>
      <c:overlay val="0"/>
      <c:spPr>
        <a:noFill/>
        <a:ln w="25400">
          <a:noFill/>
        </a:ln>
      </c:spPr>
    </c:title>
    <c:autoTitleDeleted val="0"/>
    <c:plotArea>
      <c:layout>
        <c:manualLayout>
          <c:layoutTarget val="inner"/>
          <c:xMode val="edge"/>
          <c:yMode val="edge"/>
          <c:x val="0.131851851851852"/>
          <c:y val="0.0936819172113289"/>
          <c:w val="0.751111111111111"/>
          <c:h val="0.749455337690632"/>
        </c:manualLayout>
      </c:layout>
      <c:lineChart>
        <c:grouping val="standard"/>
        <c:varyColors val="0"/>
        <c:ser>
          <c:idx val="1"/>
          <c:order val="0"/>
          <c:tx>
            <c:strRef>
              <c:f>Data!$CM$3</c:f>
              <c:strCache>
                <c:ptCount val="1"/>
                <c:pt idx="0">
                  <c:v>Value</c:v>
                </c:pt>
              </c:strCache>
            </c:strRef>
          </c:tx>
          <c:spPr>
            <a:ln w="38100">
              <a:solidFill>
                <a:srgbClr val="000000"/>
              </a:solidFill>
              <a:prstDash val="solid"/>
            </a:ln>
          </c:spPr>
          <c:marker>
            <c:symbol val="square"/>
            <c:size val="9"/>
            <c:spPr>
              <a:solidFill>
                <a:srgbClr val="000000"/>
              </a:solidFill>
              <a:ln>
                <a:solidFill>
                  <a:srgbClr val="000000"/>
                </a:solidFill>
                <a:prstDash val="solid"/>
              </a:ln>
            </c:spPr>
          </c:marker>
          <c:cat>
            <c:strRef>
              <c:f>Data!$E$4:$E$15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Data!$CM$4:$CM$15</c:f>
              <c:numCache>
                <c:formatCode>"$"#,##0</c:formatCode>
                <c:ptCount val="12"/>
                <c:pt idx="0">
                  <c:v>3.3395690916E8</c:v>
                </c:pt>
                <c:pt idx="1">
                  <c:v>2.7752448609E8</c:v>
                </c:pt>
                <c:pt idx="2">
                  <c:v>3.39429911E8</c:v>
                </c:pt>
                <c:pt idx="3">
                  <c:v>3.26335698843E8</c:v>
                </c:pt>
                <c:pt idx="4">
                  <c:v>3.43603573134E8</c:v>
                </c:pt>
                <c:pt idx="5">
                  <c:v>3.2682553904E8</c:v>
                </c:pt>
                <c:pt idx="6">
                  <c:v>3.69872283463E8</c:v>
                </c:pt>
                <c:pt idx="7">
                  <c:v>3.8476735659E8</c:v>
                </c:pt>
                <c:pt idx="8">
                  <c:v>3.68968929584E8</c:v>
                </c:pt>
                <c:pt idx="9">
                  <c:v>3.75871150067E8</c:v>
                </c:pt>
                <c:pt idx="10">
                  <c:v>3.21011753735E8</c:v>
                </c:pt>
                <c:pt idx="11">
                  <c:v>0.0</c:v>
                </c:pt>
              </c:numCache>
            </c:numRef>
          </c:val>
          <c:smooth val="0"/>
        </c:ser>
        <c:dLbls>
          <c:showLegendKey val="0"/>
          <c:showVal val="0"/>
          <c:showCatName val="0"/>
          <c:showSerName val="0"/>
          <c:showPercent val="0"/>
          <c:showBubbleSize val="0"/>
        </c:dLbls>
        <c:marker val="1"/>
        <c:smooth val="0"/>
        <c:axId val="-2143233272"/>
        <c:axId val="-2143227096"/>
      </c:lineChart>
      <c:lineChart>
        <c:grouping val="standard"/>
        <c:varyColors val="0"/>
        <c:ser>
          <c:idx val="0"/>
          <c:order val="1"/>
          <c:tx>
            <c:strRef>
              <c:f>Data!$CO$3</c:f>
              <c:strCache>
                <c:ptCount val="1"/>
                <c:pt idx="0">
                  <c:v>Cum Value</c:v>
                </c:pt>
              </c:strCache>
            </c:strRef>
          </c:tx>
          <c:spPr>
            <a:ln w="38100">
              <a:solidFill>
                <a:srgbClr val="006411"/>
              </a:solidFill>
              <a:prstDash val="solid"/>
            </a:ln>
          </c:spPr>
          <c:marker>
            <c:symbol val="diamond"/>
            <c:size val="9"/>
            <c:spPr>
              <a:solidFill>
                <a:srgbClr val="006411"/>
              </a:solidFill>
              <a:ln>
                <a:solidFill>
                  <a:srgbClr val="006411"/>
                </a:solidFill>
                <a:prstDash val="solid"/>
              </a:ln>
            </c:spPr>
          </c:marker>
          <c:dPt>
            <c:idx val="11"/>
            <c:bubble3D val="0"/>
          </c:dPt>
          <c:dLbls>
            <c:dLbl>
              <c:idx val="11"/>
              <c:layout>
                <c:manualLayout>
                  <c:x val="-0.0807407407407408"/>
                  <c:y val="0.136801159658964"/>
                </c:manualLayout>
              </c:layout>
              <c:numFmt formatCode="\$#,##0.00" sourceLinked="0"/>
              <c:spPr>
                <a:noFill/>
                <a:ln w="25400">
                  <a:noFill/>
                </a:ln>
              </c:spPr>
              <c:txPr>
                <a:bodyPr/>
                <a:lstStyle/>
                <a:p>
                  <a:pPr>
                    <a:defRPr sz="1200" b="1" i="0" u="none" strike="noStrike" baseline="0">
                      <a:solidFill>
                        <a:srgbClr val="006411"/>
                      </a:solidFill>
                      <a:latin typeface="Arial"/>
                      <a:ea typeface="Arial"/>
                      <a:cs typeface="Arial"/>
                    </a:defRPr>
                  </a:pPr>
                  <a:endParaRPr lang="en-US"/>
                </a:p>
              </c:txPr>
              <c:dLblPos val="r"/>
              <c:showLegendKey val="0"/>
              <c:showVal val="1"/>
              <c:showCatName val="0"/>
              <c:showSerName val="0"/>
              <c:showPercent val="0"/>
              <c:showBubbleSize val="0"/>
            </c:dLbl>
            <c:showLegendKey val="0"/>
            <c:showVal val="0"/>
            <c:showCatName val="0"/>
            <c:showSerName val="0"/>
            <c:showPercent val="0"/>
            <c:showBubbleSize val="0"/>
          </c:dLbls>
          <c:cat>
            <c:strRef>
              <c:f>Data!$E$4:$E$15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Data!$CO$4:$CO$15</c:f>
              <c:numCache>
                <c:formatCode>"$"#,##0</c:formatCode>
                <c:ptCount val="12"/>
                <c:pt idx="0">
                  <c:v>333956.90916</c:v>
                </c:pt>
                <c:pt idx="1">
                  <c:v>611481.39525</c:v>
                </c:pt>
                <c:pt idx="2">
                  <c:v>950911.30625</c:v>
                </c:pt>
                <c:pt idx="3">
                  <c:v>1.277247005093E6</c:v>
                </c:pt>
                <c:pt idx="4">
                  <c:v>1.620850578227E6</c:v>
                </c:pt>
                <c:pt idx="5">
                  <c:v>1.947676117267E6</c:v>
                </c:pt>
                <c:pt idx="6">
                  <c:v>2.31754840073E6</c:v>
                </c:pt>
                <c:pt idx="7">
                  <c:v>2.70231575732E6</c:v>
                </c:pt>
                <c:pt idx="8">
                  <c:v>3.071284686904E6</c:v>
                </c:pt>
                <c:pt idx="9">
                  <c:v>3.447155836971E6</c:v>
                </c:pt>
                <c:pt idx="10">
                  <c:v>3.768167590706E6</c:v>
                </c:pt>
                <c:pt idx="11">
                  <c:v>3.768167590706E6</c:v>
                </c:pt>
              </c:numCache>
            </c:numRef>
          </c:val>
          <c:smooth val="0"/>
        </c:ser>
        <c:dLbls>
          <c:showLegendKey val="0"/>
          <c:showVal val="0"/>
          <c:showCatName val="0"/>
          <c:showSerName val="0"/>
          <c:showPercent val="0"/>
          <c:showBubbleSize val="0"/>
        </c:dLbls>
        <c:marker val="1"/>
        <c:smooth val="0"/>
        <c:axId val="-2143218504"/>
        <c:axId val="-2140607496"/>
      </c:lineChart>
      <c:catAx>
        <c:axId val="-2143233272"/>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a:t>Month</a:t>
                </a:r>
              </a:p>
            </c:rich>
          </c:tx>
          <c:layout>
            <c:manualLayout>
              <c:xMode val="edge"/>
              <c:yMode val="edge"/>
              <c:x val="0.474074074074074"/>
              <c:y val="0.928104575163399"/>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2143227096"/>
        <c:crosses val="autoZero"/>
        <c:auto val="0"/>
        <c:lblAlgn val="ctr"/>
        <c:lblOffset val="100"/>
        <c:tickLblSkip val="1"/>
        <c:tickMarkSkip val="1"/>
        <c:noMultiLvlLbl val="0"/>
      </c:catAx>
      <c:valAx>
        <c:axId val="-2143227096"/>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US"/>
                  <a:t>Monthly Wellhead Value ($ Millions)</a:t>
                </a:r>
              </a:p>
            </c:rich>
          </c:tx>
          <c:layout>
            <c:manualLayout>
              <c:xMode val="edge"/>
              <c:yMode val="edge"/>
              <c:x val="0.0281481481481481"/>
              <c:y val="0.246187363834423"/>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143233272"/>
        <c:crosses val="autoZero"/>
        <c:crossBetween val="midCat"/>
        <c:dispUnits>
          <c:builtInUnit val="millions"/>
        </c:dispUnits>
      </c:valAx>
      <c:catAx>
        <c:axId val="-2143218504"/>
        <c:scaling>
          <c:orientation val="minMax"/>
        </c:scaling>
        <c:delete val="1"/>
        <c:axPos val="b"/>
        <c:majorTickMark val="out"/>
        <c:minorTickMark val="none"/>
        <c:tickLblPos val="nextTo"/>
        <c:crossAx val="-2140607496"/>
        <c:crosses val="autoZero"/>
        <c:auto val="0"/>
        <c:lblAlgn val="ctr"/>
        <c:lblOffset val="100"/>
        <c:noMultiLvlLbl val="0"/>
      </c:catAx>
      <c:valAx>
        <c:axId val="-2140607496"/>
        <c:scaling>
          <c:orientation val="minMax"/>
          <c:max val="4.0E6"/>
          <c:min val="0.0"/>
        </c:scaling>
        <c:delete val="0"/>
        <c:axPos val="r"/>
        <c:title>
          <c:tx>
            <c:rich>
              <a:bodyPr/>
              <a:lstStyle/>
              <a:p>
                <a:pPr>
                  <a:defRPr sz="1200" b="1" i="0" u="none" strike="noStrike" baseline="0">
                    <a:solidFill>
                      <a:srgbClr val="006411"/>
                    </a:solidFill>
                    <a:latin typeface="Arial"/>
                    <a:ea typeface="Arial"/>
                    <a:cs typeface="Arial"/>
                  </a:defRPr>
                </a:pPr>
                <a:r>
                  <a:rPr lang="en-US"/>
                  <a:t>Cumulative Wellhead Value ($ Billions)</a:t>
                </a:r>
              </a:p>
            </c:rich>
          </c:tx>
          <c:layout>
            <c:manualLayout>
              <c:xMode val="edge"/>
              <c:yMode val="edge"/>
              <c:x val="0.933333333333333"/>
              <c:y val="0.224400871459695"/>
            </c:manualLayout>
          </c:layout>
          <c:overlay val="0"/>
          <c:spPr>
            <a:noFill/>
            <a:ln w="25400">
              <a:noFill/>
            </a:ln>
          </c:spPr>
        </c:title>
        <c:numFmt formatCode="\$#,##0.0" sourceLinked="0"/>
        <c:majorTickMark val="cross"/>
        <c:minorTickMark val="out"/>
        <c:tickLblPos val="nextTo"/>
        <c:spPr>
          <a:ln w="3175">
            <a:solidFill>
              <a:srgbClr val="000000"/>
            </a:solidFill>
            <a:prstDash val="solid"/>
          </a:ln>
        </c:spPr>
        <c:txPr>
          <a:bodyPr rot="0" vert="horz"/>
          <a:lstStyle/>
          <a:p>
            <a:pPr>
              <a:defRPr sz="1200" b="1" i="0" u="none" strike="noStrike" baseline="0">
                <a:solidFill>
                  <a:srgbClr val="006411"/>
                </a:solidFill>
                <a:latin typeface="Arial"/>
                <a:ea typeface="Arial"/>
                <a:cs typeface="Arial"/>
              </a:defRPr>
            </a:pPr>
            <a:endParaRPr lang="en-US"/>
          </a:p>
        </c:txPr>
        <c:crossAx val="-2143218504"/>
        <c:crosses val="max"/>
        <c:crossBetween val="midCat"/>
        <c:minorUnit val="100000.0"/>
        <c:dispUnits>
          <c:builtInUnit val="millions"/>
        </c:dispUnits>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i="0" u="none" strike="noStrike" baseline="0">
                <a:solidFill>
                  <a:srgbClr val="000000"/>
                </a:solidFill>
                <a:latin typeface="Arial"/>
                <a:ea typeface="Arial"/>
                <a:cs typeface="Arial"/>
              </a:defRPr>
            </a:pPr>
            <a:r>
              <a:rPr lang="en-US"/>
              <a:t>Kansas 2013 Gas Production</a:t>
            </a:r>
          </a:p>
        </c:rich>
      </c:tx>
      <c:layout>
        <c:manualLayout>
          <c:xMode val="edge"/>
          <c:yMode val="edge"/>
          <c:x val="0.268148148148148"/>
          <c:y val="0.0196078431372549"/>
        </c:manualLayout>
      </c:layout>
      <c:overlay val="0"/>
      <c:spPr>
        <a:noFill/>
        <a:ln w="25400">
          <a:noFill/>
        </a:ln>
      </c:spPr>
    </c:title>
    <c:autoTitleDeleted val="0"/>
    <c:plotArea>
      <c:layout>
        <c:manualLayout>
          <c:layoutTarget val="inner"/>
          <c:xMode val="edge"/>
          <c:yMode val="edge"/>
          <c:x val="0.131851851851852"/>
          <c:y val="0.0980392156862745"/>
          <c:w val="0.751111111111111"/>
          <c:h val="0.753812636165577"/>
        </c:manualLayout>
      </c:layout>
      <c:lineChart>
        <c:grouping val="standard"/>
        <c:varyColors val="0"/>
        <c:ser>
          <c:idx val="1"/>
          <c:order val="0"/>
          <c:tx>
            <c:strRef>
              <c:f>Data!$CI$19</c:f>
              <c:strCache>
                <c:ptCount val="1"/>
                <c:pt idx="0">
                  <c:v>Production</c:v>
                </c:pt>
              </c:strCache>
            </c:strRef>
          </c:tx>
          <c:spPr>
            <a:ln w="38100">
              <a:solidFill>
                <a:srgbClr val="000000"/>
              </a:solidFill>
              <a:prstDash val="solid"/>
            </a:ln>
          </c:spPr>
          <c:marker>
            <c:symbol val="square"/>
            <c:size val="9"/>
            <c:spPr>
              <a:solidFill>
                <a:srgbClr val="000000"/>
              </a:solidFill>
              <a:ln>
                <a:solidFill>
                  <a:srgbClr val="000000"/>
                </a:solidFill>
                <a:prstDash val="solid"/>
              </a:ln>
            </c:spPr>
          </c:marker>
          <c:cat>
            <c:strRef>
              <c:f>Data!$A$20:$A$31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Data!$CI$20:$CI$31</c:f>
              <c:numCache>
                <c:formatCode>0.00</c:formatCode>
                <c:ptCount val="12"/>
                <c:pt idx="0">
                  <c:v>24.688426</c:v>
                </c:pt>
                <c:pt idx="1">
                  <c:v>22.143826</c:v>
                </c:pt>
                <c:pt idx="2">
                  <c:v>24.604556</c:v>
                </c:pt>
                <c:pt idx="3">
                  <c:v>24.052854</c:v>
                </c:pt>
                <c:pt idx="4">
                  <c:v>24.954647</c:v>
                </c:pt>
                <c:pt idx="5">
                  <c:v>24.050524</c:v>
                </c:pt>
                <c:pt idx="6">
                  <c:v>25.11537</c:v>
                </c:pt>
                <c:pt idx="7">
                  <c:v>27.002257</c:v>
                </c:pt>
                <c:pt idx="8">
                  <c:v>24.629307</c:v>
                </c:pt>
                <c:pt idx="9">
                  <c:v>25.506354</c:v>
                </c:pt>
                <c:pt idx="10">
                  <c:v>24.642924</c:v>
                </c:pt>
              </c:numCache>
            </c:numRef>
          </c:val>
          <c:smooth val="0"/>
        </c:ser>
        <c:dLbls>
          <c:showLegendKey val="0"/>
          <c:showVal val="0"/>
          <c:showCatName val="0"/>
          <c:showSerName val="0"/>
          <c:showPercent val="0"/>
          <c:showBubbleSize val="0"/>
        </c:dLbls>
        <c:marker val="1"/>
        <c:smooth val="0"/>
        <c:axId val="-2126293400"/>
        <c:axId val="-2125874472"/>
      </c:lineChart>
      <c:lineChart>
        <c:grouping val="standard"/>
        <c:varyColors val="0"/>
        <c:ser>
          <c:idx val="0"/>
          <c:order val="1"/>
          <c:tx>
            <c:strRef>
              <c:f>Data!$CJ$19</c:f>
              <c:strCache>
                <c:ptCount val="1"/>
                <c:pt idx="0">
                  <c:v>Cum Production</c:v>
                </c:pt>
              </c:strCache>
            </c:strRef>
          </c:tx>
          <c:spPr>
            <a:ln w="38100">
              <a:solidFill>
                <a:srgbClr val="DD0806"/>
              </a:solidFill>
              <a:prstDash val="solid"/>
            </a:ln>
          </c:spPr>
          <c:marker>
            <c:symbol val="diamond"/>
            <c:size val="9"/>
            <c:spPr>
              <a:solidFill>
                <a:srgbClr val="DD0806"/>
              </a:solidFill>
              <a:ln>
                <a:solidFill>
                  <a:srgbClr val="DD0806"/>
                </a:solidFill>
                <a:prstDash val="solid"/>
              </a:ln>
            </c:spPr>
          </c:marker>
          <c:dPt>
            <c:idx val="11"/>
            <c:bubble3D val="0"/>
          </c:dPt>
          <c:dLbls>
            <c:dLbl>
              <c:idx val="11"/>
              <c:layout>
                <c:manualLayout>
                  <c:x val="-0.0555555555555556"/>
                  <c:y val="0.117763367814317"/>
                </c:manualLayout>
              </c:layout>
              <c:numFmt formatCode="#,##0" sourceLinked="0"/>
              <c:spPr>
                <a:noFill/>
                <a:ln w="25400">
                  <a:noFill/>
                </a:ln>
              </c:spPr>
              <c:txPr>
                <a:bodyPr/>
                <a:lstStyle/>
                <a:p>
                  <a:pPr>
                    <a:defRPr sz="1200" b="1" i="0" u="none" strike="noStrike" baseline="0">
                      <a:solidFill>
                        <a:srgbClr val="DD0806"/>
                      </a:solidFill>
                      <a:latin typeface="Arial"/>
                      <a:ea typeface="Arial"/>
                      <a:cs typeface="Arial"/>
                    </a:defRPr>
                  </a:pPr>
                  <a:endParaRPr lang="en-US"/>
                </a:p>
              </c:txPr>
              <c:dLblPos val="r"/>
              <c:showLegendKey val="0"/>
              <c:showVal val="1"/>
              <c:showCatName val="0"/>
              <c:showSerName val="0"/>
              <c:showPercent val="0"/>
              <c:showBubbleSize val="0"/>
            </c:dLbl>
            <c:showLegendKey val="0"/>
            <c:showVal val="0"/>
            <c:showCatName val="0"/>
            <c:showSerName val="0"/>
            <c:showPercent val="0"/>
            <c:showBubbleSize val="0"/>
          </c:dLbls>
          <c:cat>
            <c:strRef>
              <c:f>Data!$A$20:$A$31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Data!$CJ$20:$CJ$31</c:f>
              <c:numCache>
                <c:formatCode>#,##0.00</c:formatCode>
                <c:ptCount val="12"/>
                <c:pt idx="0">
                  <c:v>24.688426</c:v>
                </c:pt>
                <c:pt idx="1">
                  <c:v>46.832252</c:v>
                </c:pt>
                <c:pt idx="2">
                  <c:v>71.436808</c:v>
                </c:pt>
                <c:pt idx="3">
                  <c:v>95.489662</c:v>
                </c:pt>
                <c:pt idx="4">
                  <c:v>120.444309</c:v>
                </c:pt>
                <c:pt idx="5">
                  <c:v>144.494833</c:v>
                </c:pt>
                <c:pt idx="6">
                  <c:v>169.610203</c:v>
                </c:pt>
                <c:pt idx="7">
                  <c:v>196.61246</c:v>
                </c:pt>
                <c:pt idx="8">
                  <c:v>221.241767</c:v>
                </c:pt>
                <c:pt idx="9">
                  <c:v>246.748121</c:v>
                </c:pt>
                <c:pt idx="10">
                  <c:v>271.391045</c:v>
                </c:pt>
                <c:pt idx="11">
                  <c:v>271.391045</c:v>
                </c:pt>
              </c:numCache>
            </c:numRef>
          </c:val>
          <c:smooth val="0"/>
        </c:ser>
        <c:dLbls>
          <c:showLegendKey val="0"/>
          <c:showVal val="0"/>
          <c:showCatName val="0"/>
          <c:showSerName val="0"/>
          <c:showPercent val="0"/>
          <c:showBubbleSize val="0"/>
        </c:dLbls>
        <c:marker val="1"/>
        <c:smooth val="0"/>
        <c:axId val="-2126443832"/>
        <c:axId val="-2126440856"/>
      </c:lineChart>
      <c:catAx>
        <c:axId val="-2126293400"/>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a:t>Month</a:t>
                </a:r>
              </a:p>
            </c:rich>
          </c:tx>
          <c:layout>
            <c:manualLayout>
              <c:xMode val="edge"/>
              <c:yMode val="edge"/>
              <c:x val="0.474074074074074"/>
              <c:y val="0.941176470588235"/>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2125874472"/>
        <c:crosses val="autoZero"/>
        <c:auto val="0"/>
        <c:lblAlgn val="ctr"/>
        <c:lblOffset val="100"/>
        <c:tickLblSkip val="1"/>
        <c:tickMarkSkip val="1"/>
        <c:noMultiLvlLbl val="0"/>
      </c:catAx>
      <c:valAx>
        <c:axId val="-2125874472"/>
        <c:scaling>
          <c:orientation val="minMax"/>
          <c:max val="28.0"/>
          <c:min val="20.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Gas Production (BCF/Month)</a:t>
                </a:r>
              </a:p>
            </c:rich>
          </c:tx>
          <c:layout>
            <c:manualLayout>
              <c:xMode val="edge"/>
              <c:yMode val="edge"/>
              <c:x val="0.0133333333333333"/>
              <c:y val="0.263616557734205"/>
            </c:manualLayout>
          </c:layout>
          <c:overlay val="0"/>
          <c:spPr>
            <a:noFill/>
            <a:ln w="25400">
              <a:noFill/>
            </a:ln>
          </c:spPr>
        </c:title>
        <c:numFmt formatCode="0.0" sourceLinked="0"/>
        <c:majorTickMark val="cross"/>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126293400"/>
        <c:crosses val="autoZero"/>
        <c:crossBetween val="midCat"/>
        <c:majorUnit val="1.0"/>
      </c:valAx>
      <c:catAx>
        <c:axId val="-2126443832"/>
        <c:scaling>
          <c:orientation val="minMax"/>
        </c:scaling>
        <c:delete val="1"/>
        <c:axPos val="b"/>
        <c:majorTickMark val="out"/>
        <c:minorTickMark val="none"/>
        <c:tickLblPos val="nextTo"/>
        <c:crossAx val="-2126440856"/>
        <c:crosses val="autoZero"/>
        <c:auto val="0"/>
        <c:lblAlgn val="ctr"/>
        <c:lblOffset val="100"/>
        <c:noMultiLvlLbl val="0"/>
      </c:catAx>
      <c:valAx>
        <c:axId val="-2126440856"/>
        <c:scaling>
          <c:orientation val="minMax"/>
          <c:max val="400.0"/>
        </c:scaling>
        <c:delete val="0"/>
        <c:axPos val="r"/>
        <c:title>
          <c:tx>
            <c:rich>
              <a:bodyPr/>
              <a:lstStyle/>
              <a:p>
                <a:pPr>
                  <a:defRPr sz="1400" b="1" i="0" u="none" strike="noStrike" baseline="0">
                    <a:solidFill>
                      <a:srgbClr val="DD0806"/>
                    </a:solidFill>
                    <a:latin typeface="Arial"/>
                    <a:ea typeface="Arial"/>
                    <a:cs typeface="Arial"/>
                  </a:defRPr>
                </a:pPr>
                <a:r>
                  <a:rPr lang="en-US"/>
                  <a:t>Cumulative Production (BCF)</a:t>
                </a:r>
              </a:p>
            </c:rich>
          </c:tx>
          <c:layout>
            <c:manualLayout>
              <c:xMode val="edge"/>
              <c:yMode val="edge"/>
              <c:x val="0.952592592592593"/>
              <c:y val="0.259259259259259"/>
            </c:manualLayout>
          </c:layout>
          <c:overlay val="0"/>
          <c:spPr>
            <a:noFill/>
            <a:ln w="25400">
              <a:noFill/>
            </a:ln>
          </c:spPr>
        </c:title>
        <c:numFmt formatCode="#,##0.00" sourceLinked="1"/>
        <c:majorTickMark val="cross"/>
        <c:minorTickMark val="out"/>
        <c:tickLblPos val="nextTo"/>
        <c:spPr>
          <a:ln w="3175">
            <a:solidFill>
              <a:srgbClr val="000000"/>
            </a:solidFill>
            <a:prstDash val="solid"/>
          </a:ln>
        </c:spPr>
        <c:txPr>
          <a:bodyPr rot="0" vert="horz"/>
          <a:lstStyle/>
          <a:p>
            <a:pPr>
              <a:defRPr sz="1200" b="0" i="0" u="none" strike="noStrike" baseline="0">
                <a:solidFill>
                  <a:srgbClr val="DD0806"/>
                </a:solidFill>
                <a:latin typeface="Arial"/>
                <a:ea typeface="Arial"/>
                <a:cs typeface="Arial"/>
              </a:defRPr>
            </a:pPr>
            <a:endParaRPr lang="en-US"/>
          </a:p>
        </c:txPr>
        <c:crossAx val="-2126443832"/>
        <c:crosses val="max"/>
        <c:crossBetween val="midCat"/>
        <c:minorUnit val="25.0"/>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i="0" u="none" strike="noStrike" baseline="0">
                <a:solidFill>
                  <a:srgbClr val="000000"/>
                </a:solidFill>
                <a:latin typeface="Arial"/>
                <a:ea typeface="Arial"/>
                <a:cs typeface="Arial"/>
              </a:defRPr>
            </a:pPr>
            <a:r>
              <a:rPr lang="en-US"/>
              <a:t>Kansas 2013 Gas Value</a:t>
            </a:r>
          </a:p>
        </c:rich>
      </c:tx>
      <c:layout>
        <c:manualLayout>
          <c:xMode val="edge"/>
          <c:yMode val="edge"/>
          <c:x val="0.311111111111111"/>
          <c:y val="0.0196078431372549"/>
        </c:manualLayout>
      </c:layout>
      <c:overlay val="0"/>
      <c:spPr>
        <a:noFill/>
        <a:ln w="25400">
          <a:noFill/>
        </a:ln>
      </c:spPr>
    </c:title>
    <c:autoTitleDeleted val="0"/>
    <c:plotArea>
      <c:layout>
        <c:manualLayout>
          <c:layoutTarget val="inner"/>
          <c:xMode val="edge"/>
          <c:yMode val="edge"/>
          <c:x val="0.127407407407407"/>
          <c:y val="0.0936819172113289"/>
          <c:w val="0.779259259259259"/>
          <c:h val="0.764705882352941"/>
        </c:manualLayout>
      </c:layout>
      <c:lineChart>
        <c:grouping val="standard"/>
        <c:varyColors val="0"/>
        <c:ser>
          <c:idx val="1"/>
          <c:order val="0"/>
          <c:tx>
            <c:strRef>
              <c:f>Data!$CM$19</c:f>
              <c:strCache>
                <c:ptCount val="1"/>
                <c:pt idx="0">
                  <c:v>Value</c:v>
                </c:pt>
              </c:strCache>
            </c:strRef>
          </c:tx>
          <c:spPr>
            <a:ln w="38100">
              <a:solidFill>
                <a:srgbClr val="000000"/>
              </a:solidFill>
              <a:prstDash val="solid"/>
            </a:ln>
          </c:spPr>
          <c:marker>
            <c:symbol val="square"/>
            <c:size val="9"/>
            <c:spPr>
              <a:solidFill>
                <a:srgbClr val="000000"/>
              </a:solidFill>
              <a:ln>
                <a:solidFill>
                  <a:srgbClr val="000000"/>
                </a:solidFill>
                <a:prstDash val="solid"/>
              </a:ln>
            </c:spPr>
          </c:marker>
          <c:cat>
            <c:strRef>
              <c:f>Data!$E$20:$E$31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Data!$CM$20:$CM$31</c:f>
              <c:numCache>
                <c:formatCode>"$"#,##0</c:formatCode>
                <c:ptCount val="12"/>
                <c:pt idx="0">
                  <c:v>8.2187770154E7</c:v>
                </c:pt>
                <c:pt idx="1">
                  <c:v>7.373894058E7</c:v>
                </c:pt>
                <c:pt idx="2">
                  <c:v>9.374335836E7</c:v>
                </c:pt>
                <c:pt idx="3">
                  <c:v>1.00204189764E8</c:v>
                </c:pt>
                <c:pt idx="4">
                  <c:v>1.00841728527E8</c:v>
                </c:pt>
                <c:pt idx="5">
                  <c:v>9.211350692E7</c:v>
                </c:pt>
                <c:pt idx="6">
                  <c:v>9.09176394E7</c:v>
                </c:pt>
                <c:pt idx="7">
                  <c:v>9.261774151E7</c:v>
                </c:pt>
                <c:pt idx="8">
                  <c:v>8.915809134E7</c:v>
                </c:pt>
                <c:pt idx="9">
                  <c:v>9.386338272E7</c:v>
                </c:pt>
                <c:pt idx="10">
                  <c:v>8.970024336E7</c:v>
                </c:pt>
                <c:pt idx="11">
                  <c:v>0.0</c:v>
                </c:pt>
              </c:numCache>
            </c:numRef>
          </c:val>
          <c:smooth val="0"/>
        </c:ser>
        <c:dLbls>
          <c:showLegendKey val="0"/>
          <c:showVal val="0"/>
          <c:showCatName val="0"/>
          <c:showSerName val="0"/>
          <c:showPercent val="0"/>
          <c:showBubbleSize val="0"/>
        </c:dLbls>
        <c:marker val="1"/>
        <c:smooth val="0"/>
        <c:axId val="-2122713192"/>
        <c:axId val="-2122856472"/>
      </c:lineChart>
      <c:lineChart>
        <c:grouping val="standard"/>
        <c:varyColors val="0"/>
        <c:ser>
          <c:idx val="0"/>
          <c:order val="1"/>
          <c:tx>
            <c:strRef>
              <c:f>Data!$CN$19</c:f>
              <c:strCache>
                <c:ptCount val="1"/>
                <c:pt idx="0">
                  <c:v>Cum Value</c:v>
                </c:pt>
              </c:strCache>
            </c:strRef>
          </c:tx>
          <c:spPr>
            <a:ln w="38100">
              <a:solidFill>
                <a:srgbClr val="DD0806"/>
              </a:solidFill>
              <a:prstDash val="solid"/>
            </a:ln>
          </c:spPr>
          <c:marker>
            <c:symbol val="diamond"/>
            <c:size val="9"/>
            <c:spPr>
              <a:solidFill>
                <a:srgbClr val="DD0806"/>
              </a:solidFill>
              <a:ln>
                <a:solidFill>
                  <a:srgbClr val="DD0806"/>
                </a:solidFill>
                <a:prstDash val="solid"/>
              </a:ln>
            </c:spPr>
          </c:marker>
          <c:dPt>
            <c:idx val="11"/>
            <c:bubble3D val="0"/>
          </c:dPt>
          <c:dLbls>
            <c:dLbl>
              <c:idx val="11"/>
              <c:layout>
                <c:manualLayout>
                  <c:x val="-0.0718443827328892"/>
                  <c:y val="0.105184815173223"/>
                </c:manualLayout>
              </c:layout>
              <c:numFmt formatCode="\$#,##0.00" sourceLinked="0"/>
              <c:spPr>
                <a:noFill/>
                <a:ln w="25400">
                  <a:noFill/>
                </a:ln>
              </c:spPr>
              <c:txPr>
                <a:bodyPr/>
                <a:lstStyle/>
                <a:p>
                  <a:pPr>
                    <a:defRPr sz="1200" b="1" i="0" u="none" strike="noStrike" baseline="0">
                      <a:solidFill>
                        <a:srgbClr val="DD0806"/>
                      </a:solidFill>
                      <a:latin typeface="Arial"/>
                      <a:ea typeface="Arial"/>
                      <a:cs typeface="Arial"/>
                    </a:defRPr>
                  </a:pPr>
                  <a:endParaRPr lang="en-US"/>
                </a:p>
              </c:txPr>
              <c:dLblPos val="r"/>
              <c:showLegendKey val="0"/>
              <c:showVal val="1"/>
              <c:showCatName val="0"/>
              <c:showSerName val="0"/>
              <c:showPercent val="0"/>
              <c:showBubbleSize val="0"/>
            </c:dLbl>
            <c:showLegendKey val="0"/>
            <c:showVal val="0"/>
            <c:showCatName val="0"/>
            <c:showSerName val="0"/>
            <c:showPercent val="0"/>
            <c:showBubbleSize val="0"/>
          </c:dLbls>
          <c:cat>
            <c:strRef>
              <c:f>Data!$E$20:$E$31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Data!$CN$20:$CN$31</c:f>
              <c:numCache>
                <c:formatCode>"$"#,##0</c:formatCode>
                <c:ptCount val="12"/>
                <c:pt idx="0">
                  <c:v>82187.770154</c:v>
                </c:pt>
                <c:pt idx="1">
                  <c:v>155926.710734</c:v>
                </c:pt>
                <c:pt idx="2">
                  <c:v>249670.069094</c:v>
                </c:pt>
                <c:pt idx="3">
                  <c:v>349874.258858</c:v>
                </c:pt>
                <c:pt idx="4">
                  <c:v>450715.987385</c:v>
                </c:pt>
                <c:pt idx="5">
                  <c:v>542829.4943049999</c:v>
                </c:pt>
                <c:pt idx="6">
                  <c:v>633747.133705</c:v>
                </c:pt>
                <c:pt idx="7">
                  <c:v>726364.8752149999</c:v>
                </c:pt>
                <c:pt idx="8">
                  <c:v>815522.966555</c:v>
                </c:pt>
                <c:pt idx="9">
                  <c:v>909386.349275</c:v>
                </c:pt>
                <c:pt idx="10">
                  <c:v>999086.5926349999</c:v>
                </c:pt>
                <c:pt idx="11">
                  <c:v>999086.5926349999</c:v>
                </c:pt>
              </c:numCache>
            </c:numRef>
          </c:val>
          <c:smooth val="0"/>
        </c:ser>
        <c:dLbls>
          <c:showLegendKey val="0"/>
          <c:showVal val="0"/>
          <c:showCatName val="0"/>
          <c:showSerName val="0"/>
          <c:showPercent val="0"/>
          <c:showBubbleSize val="0"/>
        </c:dLbls>
        <c:marker val="1"/>
        <c:smooth val="0"/>
        <c:axId val="-2122753352"/>
        <c:axId val="-2143417576"/>
      </c:lineChart>
      <c:catAx>
        <c:axId val="-2122713192"/>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n-US"/>
                  <a:t>Month</a:t>
                </a:r>
              </a:p>
            </c:rich>
          </c:tx>
          <c:layout>
            <c:manualLayout>
              <c:xMode val="edge"/>
              <c:yMode val="edge"/>
              <c:x val="0.482962962962963"/>
              <c:y val="0.934640522875817"/>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2122856472"/>
        <c:crosses val="autoZero"/>
        <c:auto val="0"/>
        <c:lblAlgn val="ctr"/>
        <c:lblOffset val="100"/>
        <c:tickLblSkip val="1"/>
        <c:tickMarkSkip val="1"/>
        <c:noMultiLvlLbl val="0"/>
      </c:catAx>
      <c:valAx>
        <c:axId val="-2122856472"/>
        <c:scaling>
          <c:orientation val="minMax"/>
          <c:max val="1.5E8"/>
          <c:min val="0.0"/>
        </c:scaling>
        <c:delete val="0"/>
        <c:axPos val="l"/>
        <c:majorGridlines/>
        <c:title>
          <c:tx>
            <c:rich>
              <a:bodyPr/>
              <a:lstStyle/>
              <a:p>
                <a:pPr>
                  <a:defRPr sz="1200" b="1" i="0" u="none" strike="noStrike" baseline="0">
                    <a:solidFill>
                      <a:srgbClr val="000000"/>
                    </a:solidFill>
                    <a:latin typeface="Arial"/>
                    <a:ea typeface="Arial"/>
                    <a:cs typeface="Arial"/>
                  </a:defRPr>
                </a:pPr>
                <a:r>
                  <a:rPr lang="en-US"/>
                  <a:t>Monthly Wellhead Value ($ Millions)</a:t>
                </a:r>
              </a:p>
            </c:rich>
          </c:tx>
          <c:layout>
            <c:manualLayout>
              <c:xMode val="edge"/>
              <c:yMode val="edge"/>
              <c:x val="0.0118518518518518"/>
              <c:y val="0.250544662309368"/>
            </c:manualLayout>
          </c:layout>
          <c:overlay val="0"/>
          <c:spPr>
            <a:noFill/>
            <a:ln w="25400">
              <a:noFill/>
            </a:ln>
          </c:spPr>
        </c:title>
        <c:numFmt formatCode="&quot;$&quot;#,##0" sourceLinked="1"/>
        <c:majorTickMark val="cross"/>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122713192"/>
        <c:crosses val="autoZero"/>
        <c:crossBetween val="midCat"/>
        <c:dispUnits>
          <c:builtInUnit val="millions"/>
        </c:dispUnits>
      </c:valAx>
      <c:catAx>
        <c:axId val="-2122753352"/>
        <c:scaling>
          <c:orientation val="minMax"/>
        </c:scaling>
        <c:delete val="1"/>
        <c:axPos val="b"/>
        <c:majorTickMark val="out"/>
        <c:minorTickMark val="none"/>
        <c:tickLblPos val="nextTo"/>
        <c:crossAx val="-2143417576"/>
        <c:crosses val="autoZero"/>
        <c:auto val="0"/>
        <c:lblAlgn val="ctr"/>
        <c:lblOffset val="100"/>
        <c:noMultiLvlLbl val="0"/>
      </c:catAx>
      <c:valAx>
        <c:axId val="-2143417576"/>
        <c:scaling>
          <c:orientation val="minMax"/>
          <c:max val="1.5E6"/>
          <c:min val="0.0"/>
        </c:scaling>
        <c:delete val="0"/>
        <c:axPos val="r"/>
        <c:title>
          <c:tx>
            <c:rich>
              <a:bodyPr/>
              <a:lstStyle/>
              <a:p>
                <a:pPr>
                  <a:defRPr sz="1200" b="1" i="0" u="none" strike="noStrike" baseline="0">
                    <a:solidFill>
                      <a:srgbClr val="DD0806"/>
                    </a:solidFill>
                    <a:latin typeface="Arial"/>
                    <a:ea typeface="Arial"/>
                    <a:cs typeface="Arial"/>
                  </a:defRPr>
                </a:pPr>
                <a:r>
                  <a:rPr lang="en-US"/>
                  <a:t>Cumulative Wellhead Value ($ Billions)</a:t>
                </a:r>
              </a:p>
            </c:rich>
          </c:tx>
          <c:layout>
            <c:manualLayout>
              <c:xMode val="edge"/>
              <c:yMode val="edge"/>
              <c:x val="0.957037037037037"/>
              <c:y val="0.230936819172113"/>
            </c:manualLayout>
          </c:layout>
          <c:overlay val="0"/>
          <c:spPr>
            <a:noFill/>
            <a:ln w="25400">
              <a:noFill/>
            </a:ln>
          </c:spPr>
        </c:title>
        <c:numFmt formatCode="\$#,##0.0" sourceLinked="0"/>
        <c:majorTickMark val="cross"/>
        <c:minorTickMark val="out"/>
        <c:tickLblPos val="nextTo"/>
        <c:spPr>
          <a:ln w="3175">
            <a:solidFill>
              <a:srgbClr val="000000"/>
            </a:solidFill>
            <a:prstDash val="solid"/>
          </a:ln>
        </c:spPr>
        <c:txPr>
          <a:bodyPr rot="0" vert="horz"/>
          <a:lstStyle/>
          <a:p>
            <a:pPr>
              <a:defRPr sz="1200" b="0" i="0" u="none" strike="noStrike" baseline="0">
                <a:solidFill>
                  <a:srgbClr val="DD0806"/>
                </a:solidFill>
                <a:latin typeface="Arial"/>
                <a:ea typeface="Arial"/>
                <a:cs typeface="Arial"/>
              </a:defRPr>
            </a:pPr>
            <a:endParaRPr lang="en-US"/>
          </a:p>
        </c:txPr>
        <c:crossAx val="-2122753352"/>
        <c:crosses val="max"/>
        <c:crossBetween val="midCat"/>
        <c:dispUnits>
          <c:builtInUnit val="millions"/>
        </c:dispUnits>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0.19397</cdr:x>
      <cdr:y>0.16122</cdr:y>
    </cdr:from>
    <cdr:to>
      <cdr:x>0.51852</cdr:x>
      <cdr:y>0.20044</cdr:y>
    </cdr:to>
    <cdr:sp macro="" textlink="">
      <cdr:nvSpPr>
        <cdr:cNvPr id="380929" name="Text Box 1"/>
        <cdr:cNvSpPr txBox="1">
          <a:spLocks xmlns:a="http://schemas.openxmlformats.org/drawingml/2006/main" noChangeArrowheads="1"/>
        </cdr:cNvSpPr>
      </cdr:nvSpPr>
      <cdr:spPr bwMode="auto">
        <a:xfrm xmlns:a="http://schemas.openxmlformats.org/drawingml/2006/main">
          <a:off x="1662808" y="939801"/>
          <a:ext cx="2782192" cy="228599"/>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US" sz="1200" b="1" i="0" u="none" strike="noStrike" baseline="0">
              <a:solidFill>
                <a:srgbClr val="000000"/>
              </a:solidFill>
              <a:latin typeface="Arial"/>
              <a:ea typeface="Arial"/>
              <a:cs typeface="Arial"/>
            </a:rPr>
            <a:t>Production through November</a:t>
          </a:r>
        </a:p>
      </cdr:txBody>
    </cdr:sp>
  </cdr:relSizeAnchor>
</c:userShapes>
</file>

<file path=ppt/drawings/drawing2.xml><?xml version="1.0" encoding="utf-8"?>
<c:userShapes xmlns:c="http://schemas.openxmlformats.org/drawingml/2006/chart">
  <cdr:relSizeAnchor xmlns:cdr="http://schemas.openxmlformats.org/drawingml/2006/chartDrawing">
    <cdr:from>
      <cdr:x>0.19822</cdr:x>
      <cdr:y>0.13793</cdr:y>
    </cdr:from>
    <cdr:to>
      <cdr:x>0.45854</cdr:x>
      <cdr:y>0.21686</cdr:y>
    </cdr:to>
    <cdr:sp macro="" textlink="">
      <cdr:nvSpPr>
        <cdr:cNvPr id="382977" name="Text Box 1"/>
        <cdr:cNvSpPr txBox="1">
          <a:spLocks xmlns:a="http://schemas.openxmlformats.org/drawingml/2006/main" noChangeArrowheads="1"/>
        </cdr:cNvSpPr>
      </cdr:nvSpPr>
      <cdr:spPr bwMode="auto">
        <a:xfrm xmlns:a="http://schemas.openxmlformats.org/drawingml/2006/main">
          <a:off x="1449353" y="685800"/>
          <a:ext cx="1903447" cy="392415"/>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ea typeface="Arial"/>
              <a:cs typeface="Arial"/>
            </a:rPr>
            <a:t>Production and Price</a:t>
          </a:r>
        </a:p>
        <a:p xmlns:a="http://schemas.openxmlformats.org/drawingml/2006/main">
          <a:pPr algn="l" rtl="0">
            <a:defRPr sz="1000"/>
          </a:pPr>
          <a:r>
            <a:rPr lang="en-US" sz="1200" b="1" i="0" u="none" strike="noStrike" baseline="0">
              <a:solidFill>
                <a:srgbClr val="000000"/>
              </a:solidFill>
              <a:latin typeface="Arial"/>
              <a:ea typeface="Arial"/>
              <a:cs typeface="Arial"/>
            </a:rPr>
            <a:t>through November 2013</a:t>
          </a:r>
        </a:p>
      </cdr:txBody>
    </cdr:sp>
  </cdr:relSizeAnchor>
</c:userShapes>
</file>

<file path=ppt/drawings/drawing3.xml><?xml version="1.0" encoding="utf-8"?>
<c:userShapes xmlns:c="http://schemas.openxmlformats.org/drawingml/2006/chart">
  <cdr:relSizeAnchor xmlns:cdr="http://schemas.openxmlformats.org/drawingml/2006/chartDrawing">
    <cdr:from>
      <cdr:x>0.14296</cdr:x>
      <cdr:y>0.13895</cdr:y>
    </cdr:from>
    <cdr:to>
      <cdr:x>0.37795</cdr:x>
      <cdr:y>0.21846</cdr:y>
    </cdr:to>
    <cdr:sp macro="" textlink="">
      <cdr:nvSpPr>
        <cdr:cNvPr id="386049" name="Text Box 1"/>
        <cdr:cNvSpPr txBox="1">
          <a:spLocks xmlns:a="http://schemas.openxmlformats.org/drawingml/2006/main" noChangeArrowheads="1"/>
        </cdr:cNvSpPr>
      </cdr:nvSpPr>
      <cdr:spPr bwMode="auto">
        <a:xfrm xmlns:a="http://schemas.openxmlformats.org/drawingml/2006/main">
          <a:off x="1037611" y="685800"/>
          <a:ext cx="1705589" cy="392415"/>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wrap="square" lIns="18288" tIns="22860" rIns="18288" bIns="0" anchor="t" upright="1">
          <a:spAutoFit/>
        </a:bodyPr>
        <a:lstStyle xmlns:a="http://schemas.openxmlformats.org/drawingml/2006/main"/>
        <a:p xmlns:a="http://schemas.openxmlformats.org/drawingml/2006/main">
          <a:pPr algn="ctr" rtl="0">
            <a:defRPr sz="1000"/>
          </a:pPr>
          <a:r>
            <a:rPr lang="en-US" sz="1200" b="1" i="0" u="none" strike="noStrike" baseline="0" dirty="0">
              <a:solidFill>
                <a:srgbClr val="000000"/>
              </a:solidFill>
              <a:latin typeface="Arial"/>
              <a:ea typeface="Arial"/>
              <a:cs typeface="Arial"/>
            </a:rPr>
            <a:t>Production through</a:t>
          </a:r>
        </a:p>
        <a:p xmlns:a="http://schemas.openxmlformats.org/drawingml/2006/main">
          <a:pPr algn="ctr" rtl="0">
            <a:defRPr sz="1000"/>
          </a:pPr>
          <a:r>
            <a:rPr lang="en-US" sz="1200" b="1" i="0" u="none" strike="noStrike" baseline="0" dirty="0">
              <a:solidFill>
                <a:srgbClr val="000000"/>
              </a:solidFill>
              <a:latin typeface="Arial"/>
              <a:ea typeface="Arial"/>
              <a:cs typeface="Arial"/>
            </a:rPr>
            <a:t>November 2013</a:t>
          </a:r>
        </a:p>
      </cdr:txBody>
    </cdr:sp>
  </cdr:relSizeAnchor>
</c:userShapes>
</file>

<file path=ppt/drawings/drawing4.xml><?xml version="1.0" encoding="utf-8"?>
<c:userShapes xmlns:c="http://schemas.openxmlformats.org/drawingml/2006/chart">
  <cdr:relSizeAnchor xmlns:cdr="http://schemas.openxmlformats.org/drawingml/2006/chartDrawing">
    <cdr:from>
      <cdr:x>0.25698</cdr:x>
      <cdr:y>0.4389</cdr:y>
    </cdr:from>
    <cdr:to>
      <cdr:x>0.51231</cdr:x>
      <cdr:y>0.51684</cdr:y>
    </cdr:to>
    <cdr:sp macro="" textlink="">
      <cdr:nvSpPr>
        <cdr:cNvPr id="385025" name="Text Box 1"/>
        <cdr:cNvSpPr txBox="1">
          <a:spLocks xmlns:a="http://schemas.openxmlformats.org/drawingml/2006/main" noChangeArrowheads="1"/>
        </cdr:cNvSpPr>
      </cdr:nvSpPr>
      <cdr:spPr bwMode="auto">
        <a:xfrm xmlns:a="http://schemas.openxmlformats.org/drawingml/2006/main">
          <a:off x="1905000" y="2209800"/>
          <a:ext cx="1892704" cy="392415"/>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wrap="square" lIns="18288" tIns="22860" rIns="18288" bIns="0" anchor="t" upright="1">
          <a:spAutoFit/>
        </a:bodyPr>
        <a:lstStyle xmlns:a="http://schemas.openxmlformats.org/drawingml/2006/main"/>
        <a:p xmlns:a="http://schemas.openxmlformats.org/drawingml/2006/main">
          <a:pPr algn="ctr" rtl="0">
            <a:defRPr sz="1000"/>
          </a:pPr>
          <a:r>
            <a:rPr lang="en-US" sz="1200" b="1" i="0" u="none" strike="noStrike" baseline="0" dirty="0">
              <a:solidFill>
                <a:srgbClr val="000000"/>
              </a:solidFill>
              <a:latin typeface="Arial"/>
              <a:ea typeface="Arial"/>
              <a:cs typeface="Arial"/>
            </a:rPr>
            <a:t>Production and Price</a:t>
          </a:r>
        </a:p>
        <a:p xmlns:a="http://schemas.openxmlformats.org/drawingml/2006/main">
          <a:pPr algn="ctr" rtl="0">
            <a:defRPr sz="1000"/>
          </a:pPr>
          <a:r>
            <a:rPr lang="en-US" sz="1200" b="1" i="0" u="none" strike="noStrike" baseline="0" dirty="0">
              <a:solidFill>
                <a:srgbClr val="000000"/>
              </a:solidFill>
              <a:latin typeface="Arial"/>
              <a:ea typeface="Arial"/>
              <a:cs typeface="Arial"/>
            </a:rPr>
            <a:t>through </a:t>
          </a:r>
          <a:r>
            <a:rPr lang="en-US" sz="1200" b="1" i="0" u="none" strike="noStrike" baseline="0" dirty="0" smtClean="0">
              <a:solidFill>
                <a:srgbClr val="000000"/>
              </a:solidFill>
              <a:latin typeface="Arial"/>
              <a:ea typeface="Arial"/>
              <a:cs typeface="Arial"/>
            </a:rPr>
            <a:t>November 2013</a:t>
          </a:r>
          <a:endParaRPr lang="en-US" sz="1200" b="1" i="0" u="none" strike="noStrike" baseline="0" dirty="0">
            <a:solidFill>
              <a:srgbClr val="000000"/>
            </a:solidFill>
            <a:latin typeface="Arial"/>
            <a:ea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hdr" sz="quarter"/>
          </p:nvPr>
        </p:nvSpPr>
        <p:spPr bwMode="auto">
          <a:xfrm>
            <a:off x="0" y="0"/>
            <a:ext cx="300355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278" tIns="45638" rIns="91278" bIns="45638" numCol="1" anchor="t" anchorCtr="0" compatLnSpc="1">
            <a:prstTxWarp prst="textNoShape">
              <a:avLst/>
            </a:prstTxWarp>
          </a:bodyPr>
          <a:lstStyle>
            <a:lvl1pPr defTabSz="912813">
              <a:defRPr kumimoji="0" sz="1200" u="none"/>
            </a:lvl1pPr>
          </a:lstStyle>
          <a:p>
            <a:r>
              <a:rPr lang="en-US"/>
              <a:t>Timothy R. Carr</a:t>
            </a:r>
          </a:p>
        </p:txBody>
      </p:sp>
      <p:sp>
        <p:nvSpPr>
          <p:cNvPr id="4103" name="Rectangle 7"/>
          <p:cNvSpPr>
            <a:spLocks noGrp="1" noChangeArrowheads="1"/>
          </p:cNvSpPr>
          <p:nvPr>
            <p:ph type="dt" sz="quarter" idx="1"/>
          </p:nvPr>
        </p:nvSpPr>
        <p:spPr bwMode="auto">
          <a:xfrm>
            <a:off x="4006850" y="0"/>
            <a:ext cx="300355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278" tIns="45638" rIns="91278" bIns="45638" numCol="1" anchor="t" anchorCtr="0" compatLnSpc="1">
            <a:prstTxWarp prst="textNoShape">
              <a:avLst/>
            </a:prstTxWarp>
          </a:bodyPr>
          <a:lstStyle>
            <a:lvl1pPr algn="r" defTabSz="912813">
              <a:defRPr kumimoji="0" sz="1200" u="none"/>
            </a:lvl1pPr>
          </a:lstStyle>
          <a:p>
            <a:endParaRPr lang="en-US"/>
          </a:p>
        </p:txBody>
      </p:sp>
      <p:sp>
        <p:nvSpPr>
          <p:cNvPr id="4104" name="Rectangle 8"/>
          <p:cNvSpPr>
            <a:spLocks noGrp="1" noChangeArrowheads="1"/>
          </p:cNvSpPr>
          <p:nvPr>
            <p:ph type="ftr" sz="quarter" idx="2"/>
          </p:nvPr>
        </p:nvSpPr>
        <p:spPr bwMode="auto">
          <a:xfrm>
            <a:off x="0" y="8818563"/>
            <a:ext cx="300355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278" tIns="45638" rIns="91278" bIns="45638" numCol="1" anchor="b" anchorCtr="0" compatLnSpc="1">
            <a:prstTxWarp prst="textNoShape">
              <a:avLst/>
            </a:prstTxWarp>
          </a:bodyPr>
          <a:lstStyle>
            <a:lvl1pPr defTabSz="912813">
              <a:defRPr kumimoji="0" sz="1200" u="none"/>
            </a:lvl1pPr>
          </a:lstStyle>
          <a:p>
            <a:r>
              <a:rPr lang="en-US"/>
              <a:t>2003 Kansas Summit on Natural Gas</a:t>
            </a:r>
          </a:p>
        </p:txBody>
      </p:sp>
      <p:sp>
        <p:nvSpPr>
          <p:cNvPr id="4105" name="Rectangle 9"/>
          <p:cNvSpPr>
            <a:spLocks noGrp="1" noChangeArrowheads="1"/>
          </p:cNvSpPr>
          <p:nvPr>
            <p:ph type="sldNum" sz="quarter" idx="3"/>
          </p:nvPr>
        </p:nvSpPr>
        <p:spPr bwMode="auto">
          <a:xfrm>
            <a:off x="4006850" y="8818563"/>
            <a:ext cx="300355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278" tIns="45638" rIns="91278" bIns="45638" numCol="1" anchor="b" anchorCtr="0" compatLnSpc="1">
            <a:prstTxWarp prst="textNoShape">
              <a:avLst/>
            </a:prstTxWarp>
          </a:bodyPr>
          <a:lstStyle>
            <a:lvl1pPr algn="r" defTabSz="912813">
              <a:defRPr kumimoji="0" sz="1200" u="none"/>
            </a:lvl1pPr>
          </a:lstStyle>
          <a:p>
            <a:fld id="{F41DFE24-8057-EC4B-88EB-A301CCDADD9B}" type="slidenum">
              <a:rPr lang="en-US"/>
              <a:pPr/>
              <a:t>‹#›</a:t>
            </a:fld>
            <a:endParaRPr lang="en-US"/>
          </a:p>
        </p:txBody>
      </p:sp>
    </p:spTree>
    <p:extLst>
      <p:ext uri="{BB962C8B-B14F-4D97-AF65-F5344CB8AC3E}">
        <p14:creationId xmlns:p14="http://schemas.microsoft.com/office/powerpoint/2010/main" val="675117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951" tIns="46477" rIns="92951" bIns="46477" numCol="1" anchor="t" anchorCtr="0" compatLnSpc="1">
            <a:prstTxWarp prst="textNoShape">
              <a:avLst/>
            </a:prstTxWarp>
          </a:bodyPr>
          <a:lstStyle>
            <a:lvl1pPr defTabSz="928688">
              <a:defRPr kumimoji="0" sz="1200" u="none"/>
            </a:lvl1pPr>
          </a:lstStyle>
          <a:p>
            <a:endParaRPr lang="en-US"/>
          </a:p>
        </p:txBody>
      </p:sp>
      <p:sp>
        <p:nvSpPr>
          <p:cNvPr id="2057" name="Rectangle 9"/>
          <p:cNvSpPr>
            <a:spLocks noGrp="1" noRot="1" noChangeAspect="1" noChangeArrowheads="1"/>
          </p:cNvSpPr>
          <p:nvPr>
            <p:ph type="sldImg" idx="2"/>
          </p:nvPr>
        </p:nvSpPr>
        <p:spPr bwMode="auto">
          <a:xfrm>
            <a:off x="1192213" y="695325"/>
            <a:ext cx="4629150" cy="3471863"/>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33450" y="4397375"/>
            <a:ext cx="5143500"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951" tIns="46477" rIns="92951" bIns="4647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73513" y="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951" tIns="46477" rIns="92951" bIns="46477" numCol="1" anchor="t" anchorCtr="0" compatLnSpc="1">
            <a:prstTxWarp prst="textNoShape">
              <a:avLst/>
            </a:prstTxWarp>
          </a:bodyPr>
          <a:lstStyle>
            <a:lvl1pPr algn="r" defTabSz="928688">
              <a:defRPr kumimoji="0" sz="1200" u="none"/>
            </a:lvl1pPr>
          </a:lstStyle>
          <a:p>
            <a:endParaRPr lang="en-US"/>
          </a:p>
        </p:txBody>
      </p:sp>
      <p:sp>
        <p:nvSpPr>
          <p:cNvPr id="2060" name="Rectangle 12"/>
          <p:cNvSpPr>
            <a:spLocks noGrp="1" noChangeArrowheads="1"/>
          </p:cNvSpPr>
          <p:nvPr>
            <p:ph type="ftr" sz="quarter" idx="4"/>
          </p:nvPr>
        </p:nvSpPr>
        <p:spPr bwMode="auto">
          <a:xfrm>
            <a:off x="0" y="8796338"/>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951" tIns="46477" rIns="92951" bIns="46477" numCol="1" anchor="b" anchorCtr="0" compatLnSpc="1">
            <a:prstTxWarp prst="textNoShape">
              <a:avLst/>
            </a:prstTxWarp>
          </a:bodyPr>
          <a:lstStyle>
            <a:lvl1pPr defTabSz="928688">
              <a:defRPr kumimoji="0" sz="1200" u="none"/>
            </a:lvl1pPr>
          </a:lstStyle>
          <a:p>
            <a:endParaRPr lang="en-US"/>
          </a:p>
        </p:txBody>
      </p:sp>
      <p:sp>
        <p:nvSpPr>
          <p:cNvPr id="2061" name="Rectangle 13"/>
          <p:cNvSpPr>
            <a:spLocks noGrp="1" noChangeArrowheads="1"/>
          </p:cNvSpPr>
          <p:nvPr>
            <p:ph type="sldNum" sz="quarter" idx="5"/>
          </p:nvPr>
        </p:nvSpPr>
        <p:spPr bwMode="auto">
          <a:xfrm>
            <a:off x="3973513" y="8796338"/>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951" tIns="46477" rIns="92951" bIns="46477" numCol="1" anchor="b" anchorCtr="0" compatLnSpc="1">
            <a:prstTxWarp prst="textNoShape">
              <a:avLst/>
            </a:prstTxWarp>
          </a:bodyPr>
          <a:lstStyle>
            <a:lvl1pPr algn="r" defTabSz="928688">
              <a:defRPr kumimoji="0" sz="1200" u="none"/>
            </a:lvl1pPr>
          </a:lstStyle>
          <a:p>
            <a:fld id="{5395CDA5-9C3E-E24F-8864-0DF3D8B5DB3B}" type="slidenum">
              <a:rPr lang="en-US"/>
              <a:pPr/>
              <a:t>‹#›</a:t>
            </a:fld>
            <a:endParaRPr lang="en-US"/>
          </a:p>
        </p:txBody>
      </p:sp>
    </p:spTree>
    <p:extLst>
      <p:ext uri="{BB962C8B-B14F-4D97-AF65-F5344CB8AC3E}">
        <p14:creationId xmlns:p14="http://schemas.microsoft.com/office/powerpoint/2010/main" val="2867533465"/>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F16AF95-08EF-4844-930F-52ED65CD10A8}" type="slidenum">
              <a:rPr lang="en-US"/>
              <a:pPr/>
              <a:t>2</a:t>
            </a:fld>
            <a:endParaRPr lang="en-US"/>
          </a:p>
        </p:txBody>
      </p:sp>
      <p:sp>
        <p:nvSpPr>
          <p:cNvPr id="361474"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&gt;&gt;&gt;&gt;&gt;&gt;&gt;&gt;&gt;&gt;&gt;&gt;&gt;&gt;</a:t>
            </a:r>
          </a:p>
          <a:p>
            <a:r>
              <a:rPr lang="en-US"/>
              <a:t>Feel free to pass this email on to anyone that might be interested or let me know and I can add them to the list. Also if not interested let me know and will take you off the list.</a:t>
            </a:r>
          </a:p>
          <a:p>
            <a:endParaRPr lang="en-US"/>
          </a:p>
          <a:p>
            <a:r>
              <a:rPr lang="en-US"/>
              <a:t>I update this data on a more or less monthly basis, but will refrain from sending them out more than quarterly.  This is the report for the 2007. 2007 oil and gas production numbers complete, but may be subject to some revision.  The near months are incomplete and usually subject to upward revision.</a:t>
            </a:r>
          </a:p>
          <a:p>
            <a:r>
              <a:rPr lang="en-US"/>
              <a:t>&lt;&lt;&lt;&lt;&lt;&lt;&lt;&lt;&lt;&lt;&lt;&lt;&lt;&lt;&lt;</a:t>
            </a:r>
          </a:p>
          <a:p>
            <a:endParaRPr lang="en-US"/>
          </a:p>
          <a:p>
            <a:r>
              <a:rPr lang="en-US"/>
              <a:t>Attached Power Point slides show Kansas oil and gas production with production and value for 2006 and 2007.  The December monthly production for 2006 has just arrived and will probably be subject to some revision with the next monthly report.  The average oil production in 2007 was just over than 3,000 MBO/month, which is almost 50 MBO/Month more than average produced in 2006.  In a number of recent months, reported production is bouncing around 98,000 to 100,000 barrels per day.  This bodes well for continued increases in oil production during 2008.  </a:t>
            </a:r>
          </a:p>
          <a:p>
            <a:endParaRPr lang="en-US"/>
          </a:p>
          <a:p>
            <a:r>
              <a:rPr lang="en-US"/>
              <a:t>In 2006, Kansas produced 36.6 million barrels of oil (MMBO), which up very significantly from last year (35.7 MMBO). Kansas oil production has been constant or increasing slightly for more than 8 years (1999).  Despite the recent increase, the state's production this year will fall far short of the record of 124 million barrels set in 1956. However, this is the longest and one of the few strings of annual increases in oil production.  The last period of increased production was during the period from 1979 to 1985. In 2006 Kansas oil production will have an estimated value at the wellhead of $2.3 billion ($2.18 billion last year), which should continue the surge in the state's energy output and rural economy.  The increase in value is a combination of increase in volumes and in price.  </a:t>
            </a:r>
          </a:p>
          <a:p>
            <a:endParaRPr lang="en-US"/>
          </a:p>
          <a:p>
            <a:r>
              <a:rPr lang="en-US"/>
              <a:t>In 2007, the value of Kansas gas production at the wellhead stayed at around $2.4 billion. Prices remained steady. The decline in gas production from 2006 to 2006 was around 5 Bcf and continues to decrease. Part of this slowing in decrease in gas production can be attributed to the increase in coalbed methane production in eastern Kansas, which increased from 22 Bcf in 2006 to 35 Bcf in 2007.</a:t>
            </a:r>
          </a:p>
          <a:p>
            <a:endParaRPr lang="en-US"/>
          </a:p>
          <a:p>
            <a:r>
              <a:rPr lang="en-US"/>
              <a:t>In 2007 total value of Kansas oil and gas production at the wellhead was $4.7 billion.  This is up slightly from the wellhead value of $4.6 billion in 2006, but is up from the $1.5 to $2.5 billion average of the 90</a:t>
            </a:r>
            <a:r>
              <a:rPr lang="ja-JP" altLang="en-US">
                <a:latin typeface="Arial"/>
              </a:rPr>
              <a:t>’</a:t>
            </a:r>
            <a:r>
              <a:rPr lang="en-US"/>
              <a:t>s.  In real dollars, the value remains below the peak of the late 70's and early 80's</a:t>
            </a:r>
          </a:p>
          <a:p>
            <a:endParaRPr lang="en-US"/>
          </a:p>
          <a:p>
            <a:r>
              <a:rPr lang="en-US"/>
              <a:t>Three slides at the end  show annual drilling activity in Kansas.  I have only used wells with completion or spud dates, but come up with a total of 249,903 wells.  We have 390,501 wells in our database, but a significant number are duplicates.  One can see that activity has more than doubled since the late 1990</a:t>
            </a:r>
            <a:r>
              <a:rPr lang="ja-JP" altLang="en-US">
                <a:latin typeface="Arial"/>
              </a:rPr>
              <a:t>’</a:t>
            </a:r>
            <a:r>
              <a:rPr lang="en-US"/>
              <a:t>s.  Still a long way to go until we reach the activity levels of the early 1980</a:t>
            </a:r>
            <a:r>
              <a:rPr lang="ja-JP" altLang="en-US">
                <a:latin typeface="Arial"/>
              </a:rPr>
              <a:t>’</a:t>
            </a:r>
            <a:r>
              <a:rPr lang="en-US"/>
              <a:t>s.  One can also see the emergence of coalbed methane activity in eastern Kansas</a:t>
            </a:r>
          </a:p>
          <a:p>
            <a:r>
              <a:rPr lang="en-US"/>
              <a:t>&gt;&gt;&gt;&gt;&gt;&gt;&gt;&gt;&gt;&gt;&gt;&gt;&gt;&gt;</a:t>
            </a:r>
          </a:p>
          <a:p>
            <a:r>
              <a:rPr lang="en-US"/>
              <a:t>Feel free to pass this email on to anyone that might be interested or let me know and I can add them to the list. Also if not interested let me know and will take you off the list.</a:t>
            </a:r>
          </a:p>
          <a:p>
            <a:endParaRPr lang="en-US"/>
          </a:p>
          <a:p>
            <a:r>
              <a:rPr lang="en-US"/>
              <a:t>I update this data on a more or less monthly basis, but will refrain from sending them out more than quarterly.</a:t>
            </a:r>
          </a:p>
          <a:p>
            <a:r>
              <a:rPr lang="en-US"/>
              <a:t>&lt;&lt;&lt;&lt;&lt;&lt;&lt;&lt;&lt;&lt;&lt;&lt;&lt;&lt;&lt;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9607CF9-5D83-EB4A-8336-3AAE330AABE5}" type="slidenum">
              <a:rPr lang="en-US"/>
              <a:pPr/>
              <a:t>11</a:t>
            </a:fld>
            <a:endParaRPr lang="en-US"/>
          </a:p>
        </p:txBody>
      </p:sp>
      <p:sp>
        <p:nvSpPr>
          <p:cNvPr id="507906"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7907"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dirty="0"/>
              <a:t>Note last month and often the next to last month are revised upwards as additional production is reported.</a:t>
            </a:r>
          </a:p>
          <a:p>
            <a:endParaRPr lang="en-US" dirty="0"/>
          </a:p>
          <a:p>
            <a:r>
              <a:rPr lang="en-US" dirty="0"/>
              <a:t>Oil Price from </a:t>
            </a:r>
            <a:r>
              <a:rPr lang="en-US" dirty="0" smtClean="0"/>
              <a:t>NCRA Price Bulletin</a:t>
            </a:r>
          </a:p>
          <a:p>
            <a:r>
              <a:rPr kumimoji="1" lang="en-US" sz="1200" b="0" i="0" u="none" strike="noStrike" kern="1200" dirty="0" smtClean="0">
                <a:solidFill>
                  <a:schemeClr val="tx1"/>
                </a:solidFill>
                <a:effectLst/>
                <a:latin typeface="Times New Roman" charset="0"/>
                <a:ea typeface="ＭＳ Ｐゴシック" charset="0"/>
                <a:cs typeface="+mn-cs"/>
              </a:rPr>
              <a:t>http://</a:t>
            </a:r>
            <a:r>
              <a:rPr kumimoji="1" lang="en-US" sz="1200" b="0" i="0" u="none" strike="noStrike" kern="1200" dirty="0" err="1" smtClean="0">
                <a:solidFill>
                  <a:schemeClr val="tx1"/>
                </a:solidFill>
                <a:effectLst/>
                <a:latin typeface="Times New Roman" charset="0"/>
                <a:ea typeface="ＭＳ Ｐゴシック" charset="0"/>
                <a:cs typeface="+mn-cs"/>
              </a:rPr>
              <a:t>www.crudeoilsupply.com</a:t>
            </a:r>
            <a:r>
              <a:rPr kumimoji="1" lang="en-US" sz="1200" b="0" i="0" u="none" strike="noStrike" kern="1200" dirty="0" smtClean="0">
                <a:solidFill>
                  <a:schemeClr val="tx1"/>
                </a:solidFill>
                <a:effectLst/>
                <a:latin typeface="Times New Roman" charset="0"/>
                <a:ea typeface="ＭＳ Ｐゴシック" charset="0"/>
                <a:cs typeface="+mn-cs"/>
              </a:rPr>
              <a:t>/</a:t>
            </a:r>
            <a:r>
              <a:rPr kumimoji="1" lang="en-US" sz="1200" b="0" i="0" u="none" strike="noStrike" kern="1200" dirty="0" err="1" smtClean="0">
                <a:solidFill>
                  <a:schemeClr val="tx1"/>
                </a:solidFill>
                <a:effectLst/>
                <a:latin typeface="Times New Roman" charset="0"/>
                <a:ea typeface="ＭＳ Ｐゴシック" charset="0"/>
                <a:cs typeface="+mn-cs"/>
              </a:rPr>
              <a:t>CrudeOilSupply</a:t>
            </a:r>
            <a:r>
              <a:rPr kumimoji="1" lang="en-US" sz="1200" b="0" i="0" u="none" strike="noStrike" kern="1200" dirty="0" smtClean="0">
                <a:solidFill>
                  <a:schemeClr val="tx1"/>
                </a:solidFill>
                <a:effectLst/>
                <a:latin typeface="Times New Roman" charset="0"/>
                <a:ea typeface="ＭＳ Ｐゴシック" charset="0"/>
                <a:cs typeface="+mn-cs"/>
              </a:rPr>
              <a:t>/Bulletin/</a:t>
            </a:r>
            <a:r>
              <a:rPr kumimoji="1" lang="en-US" sz="1200" b="0" i="0" u="none" strike="noStrike" kern="1200" dirty="0" err="1" smtClean="0">
                <a:solidFill>
                  <a:schemeClr val="tx1"/>
                </a:solidFill>
                <a:effectLst/>
                <a:latin typeface="Times New Roman" charset="0"/>
                <a:ea typeface="ＭＳ Ｐゴシック" charset="0"/>
                <a:cs typeface="+mn-cs"/>
              </a:rPr>
              <a:t>PriceBulletinList?reportingArea</a:t>
            </a:r>
            <a:r>
              <a:rPr kumimoji="1" lang="en-US" sz="1200" b="0" i="0" u="none" strike="noStrike" kern="1200" dirty="0" smtClean="0">
                <a:solidFill>
                  <a:schemeClr val="tx1"/>
                </a:solidFill>
                <a:effectLst/>
                <a:latin typeface="Times New Roman" charset="0"/>
                <a:ea typeface="ＭＳ Ｐゴシック" charset="0"/>
                <a:cs typeface="+mn-cs"/>
              </a:rPr>
              <a:t>=</a:t>
            </a:r>
            <a:r>
              <a:rPr kumimoji="1" lang="en-US" sz="1200" b="0" i="0" u="none" strike="noStrike" kern="1200" dirty="0" err="1" smtClean="0">
                <a:solidFill>
                  <a:schemeClr val="tx1"/>
                </a:solidFill>
                <a:effectLst/>
                <a:latin typeface="Times New Roman" charset="0"/>
                <a:ea typeface="ＭＳ Ｐゴシック" charset="0"/>
                <a:cs typeface="+mn-cs"/>
              </a:rPr>
              <a:t>McPherson&amp;country</a:t>
            </a:r>
            <a:r>
              <a:rPr kumimoji="1" lang="en-US" sz="1200" b="0" i="0" u="none" strike="noStrike" kern="1200" dirty="0" smtClean="0">
                <a:solidFill>
                  <a:schemeClr val="tx1"/>
                </a:solidFill>
                <a:effectLst/>
                <a:latin typeface="Times New Roman" charset="0"/>
                <a:ea typeface="ＭＳ Ｐゴシック" charset="0"/>
                <a:cs typeface="+mn-cs"/>
              </a:rPr>
              <a:t>=</a:t>
            </a:r>
            <a:r>
              <a:rPr kumimoji="1" lang="en-US" sz="1200" b="0" i="0" u="none" strike="noStrike" kern="1200" dirty="0" err="1" smtClean="0">
                <a:solidFill>
                  <a:schemeClr val="tx1"/>
                </a:solidFill>
                <a:effectLst/>
                <a:latin typeface="Times New Roman" charset="0"/>
                <a:ea typeface="ＭＳ Ｐゴシック" charset="0"/>
                <a:cs typeface="+mn-cs"/>
              </a:rPr>
              <a:t>US&amp;showAll</a:t>
            </a:r>
            <a:r>
              <a:rPr kumimoji="1" lang="en-US" sz="1200" b="0" i="0" u="none" strike="noStrike" kern="1200" dirty="0" smtClean="0">
                <a:solidFill>
                  <a:schemeClr val="tx1"/>
                </a:solidFill>
                <a:effectLst/>
                <a:latin typeface="Times New Roman" charset="0"/>
                <a:ea typeface="ＭＳ Ｐゴシック" charset="0"/>
                <a:cs typeface="+mn-cs"/>
              </a:rPr>
              <a:t>=False</a:t>
            </a:r>
            <a:r>
              <a:rPr lang="en-US" dirty="0" smtClean="0"/>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2C1AF13-E9A3-4D4B-BE7F-1C304526E732}" type="slidenum">
              <a:rPr lang="en-US"/>
              <a:pPr/>
              <a:t>12</a:t>
            </a:fld>
            <a:endParaRPr lang="en-US"/>
          </a:p>
        </p:txBody>
      </p:sp>
      <p:sp>
        <p:nvSpPr>
          <p:cNvPr id="460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03" name="Rectangle 3"/>
          <p:cNvSpPr>
            <a:spLocks noGrp="1" noChangeArrowheads="1"/>
          </p:cNvSpPr>
          <p:nvPr>
            <p:ph type="body" idx="1"/>
          </p:nvPr>
        </p:nvSpPr>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16852BF-E96B-2648-AB10-797DDDE70FE9}" type="slidenum">
              <a:rPr lang="en-US"/>
              <a:pPr/>
              <a:t>13</a:t>
            </a:fld>
            <a:endParaRPr lang="en-US"/>
          </a:p>
        </p:txBody>
      </p:sp>
      <p:sp>
        <p:nvSpPr>
          <p:cNvPr id="415746"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5747"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B480BCA-A5D3-E642-AA86-45AD997F81A1}" type="slidenum">
              <a:rPr lang="en-US"/>
              <a:pPr/>
              <a:t>14</a:t>
            </a:fld>
            <a:endParaRPr lang="en-US"/>
          </a:p>
        </p:txBody>
      </p:sp>
      <p:sp>
        <p:nvSpPr>
          <p:cNvPr id="472066"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2067"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F25F472-C4E2-D94E-ABB9-59DDBAFA3035}" type="slidenum">
              <a:rPr lang="en-US"/>
              <a:pPr/>
              <a:t>15</a:t>
            </a:fld>
            <a:endParaRPr lang="en-US"/>
          </a:p>
        </p:txBody>
      </p:sp>
      <p:sp>
        <p:nvSpPr>
          <p:cNvPr id="482306"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2307"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A6DD8BC2-E3B1-D745-B557-453113D6E955}" type="slidenum">
              <a:rPr lang="en-US"/>
              <a:pPr/>
              <a:t>16</a:t>
            </a:fld>
            <a:endParaRPr lang="en-US"/>
          </a:p>
        </p:txBody>
      </p:sp>
      <p:sp>
        <p:nvSpPr>
          <p:cNvPr id="490498"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0499"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5A156597-8826-374C-8854-4E49A905F85F}" type="slidenum">
              <a:rPr lang="en-US"/>
              <a:pPr/>
              <a:t>17</a:t>
            </a:fld>
            <a:endParaRPr lang="en-US"/>
          </a:p>
        </p:txBody>
      </p:sp>
      <p:sp>
        <p:nvSpPr>
          <p:cNvPr id="501762"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2B5552D-F23D-3241-B14B-9479EB1FEA67}" type="slidenum">
              <a:rPr lang="en-US"/>
              <a:pPr/>
              <a:t>18</a:t>
            </a:fld>
            <a:endParaRPr lang="en-US"/>
          </a:p>
        </p:txBody>
      </p:sp>
      <p:sp>
        <p:nvSpPr>
          <p:cNvPr id="509954"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9955"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2B5552D-F23D-3241-B14B-9479EB1FEA67}" type="slidenum">
              <a:rPr lang="en-US"/>
              <a:pPr/>
              <a:t>19</a:t>
            </a:fld>
            <a:endParaRPr lang="en-US"/>
          </a:p>
        </p:txBody>
      </p:sp>
      <p:sp>
        <p:nvSpPr>
          <p:cNvPr id="509954"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9955"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dirty="0"/>
              <a:t>Note last month and often the next to last month are revised upwards as additional production is reported.</a:t>
            </a:r>
          </a:p>
          <a:p>
            <a:endParaRPr lang="en-US" dirty="0"/>
          </a:p>
          <a:p>
            <a:r>
              <a:rPr lang="en-US" dirty="0" smtClean="0"/>
              <a:t>Oil Price from NCRA Price Bulletin</a:t>
            </a:r>
          </a:p>
          <a:p>
            <a:r>
              <a:rPr kumimoji="1" lang="en-US" sz="1200" b="0" i="0" u="none" strike="noStrike" kern="1200" dirty="0" smtClean="0">
                <a:solidFill>
                  <a:schemeClr val="tx1"/>
                </a:solidFill>
                <a:effectLst/>
                <a:latin typeface="Times New Roman" charset="0"/>
                <a:ea typeface="ＭＳ Ｐゴシック" charset="0"/>
                <a:cs typeface="+mn-cs"/>
              </a:rPr>
              <a:t>http://</a:t>
            </a:r>
            <a:r>
              <a:rPr kumimoji="1" lang="en-US" sz="1200" b="0" i="0" u="none" strike="noStrike" kern="1200" dirty="0" err="1" smtClean="0">
                <a:solidFill>
                  <a:schemeClr val="tx1"/>
                </a:solidFill>
                <a:effectLst/>
                <a:latin typeface="Times New Roman" charset="0"/>
                <a:ea typeface="ＭＳ Ｐゴシック" charset="0"/>
                <a:cs typeface="+mn-cs"/>
              </a:rPr>
              <a:t>www.crudeoilsupply.com</a:t>
            </a:r>
            <a:r>
              <a:rPr kumimoji="1" lang="en-US" sz="1200" b="0" i="0" u="none" strike="noStrike" kern="1200" dirty="0" smtClean="0">
                <a:solidFill>
                  <a:schemeClr val="tx1"/>
                </a:solidFill>
                <a:effectLst/>
                <a:latin typeface="Times New Roman" charset="0"/>
                <a:ea typeface="ＭＳ Ｐゴシック" charset="0"/>
                <a:cs typeface="+mn-cs"/>
              </a:rPr>
              <a:t>/</a:t>
            </a:r>
            <a:r>
              <a:rPr kumimoji="1" lang="en-US" sz="1200" b="0" i="0" u="none" strike="noStrike" kern="1200" dirty="0" err="1" smtClean="0">
                <a:solidFill>
                  <a:schemeClr val="tx1"/>
                </a:solidFill>
                <a:effectLst/>
                <a:latin typeface="Times New Roman" charset="0"/>
                <a:ea typeface="ＭＳ Ｐゴシック" charset="0"/>
                <a:cs typeface="+mn-cs"/>
              </a:rPr>
              <a:t>CrudeOilSupply</a:t>
            </a:r>
            <a:r>
              <a:rPr kumimoji="1" lang="en-US" sz="1200" b="0" i="0" u="none" strike="noStrike" kern="1200" dirty="0" smtClean="0">
                <a:solidFill>
                  <a:schemeClr val="tx1"/>
                </a:solidFill>
                <a:effectLst/>
                <a:latin typeface="Times New Roman" charset="0"/>
                <a:ea typeface="ＭＳ Ｐゴシック" charset="0"/>
                <a:cs typeface="+mn-cs"/>
              </a:rPr>
              <a:t>/Bulletin/</a:t>
            </a:r>
            <a:r>
              <a:rPr kumimoji="1" lang="en-US" sz="1200" b="0" i="0" u="none" strike="noStrike" kern="1200" dirty="0" err="1" smtClean="0">
                <a:solidFill>
                  <a:schemeClr val="tx1"/>
                </a:solidFill>
                <a:effectLst/>
                <a:latin typeface="Times New Roman" charset="0"/>
                <a:ea typeface="ＭＳ Ｐゴシック" charset="0"/>
                <a:cs typeface="+mn-cs"/>
              </a:rPr>
              <a:t>PriceBulletinList?reportingArea</a:t>
            </a:r>
            <a:r>
              <a:rPr kumimoji="1" lang="en-US" sz="1200" b="0" i="0" u="none" strike="noStrike" kern="1200" dirty="0" smtClean="0">
                <a:solidFill>
                  <a:schemeClr val="tx1"/>
                </a:solidFill>
                <a:effectLst/>
                <a:latin typeface="Times New Roman" charset="0"/>
                <a:ea typeface="ＭＳ Ｐゴシック" charset="0"/>
                <a:cs typeface="+mn-cs"/>
              </a:rPr>
              <a:t>=</a:t>
            </a:r>
            <a:r>
              <a:rPr kumimoji="1" lang="en-US" sz="1200" b="0" i="0" u="none" strike="noStrike" kern="1200" dirty="0" err="1" smtClean="0">
                <a:solidFill>
                  <a:schemeClr val="tx1"/>
                </a:solidFill>
                <a:effectLst/>
                <a:latin typeface="Times New Roman" charset="0"/>
                <a:ea typeface="ＭＳ Ｐゴシック" charset="0"/>
                <a:cs typeface="+mn-cs"/>
              </a:rPr>
              <a:t>McPherson&amp;country</a:t>
            </a:r>
            <a:r>
              <a:rPr kumimoji="1" lang="en-US" sz="1200" b="0" i="0" u="none" strike="noStrike" kern="1200" dirty="0" smtClean="0">
                <a:solidFill>
                  <a:schemeClr val="tx1"/>
                </a:solidFill>
                <a:effectLst/>
                <a:latin typeface="Times New Roman" charset="0"/>
                <a:ea typeface="ＭＳ Ｐゴシック" charset="0"/>
                <a:cs typeface="+mn-cs"/>
              </a:rPr>
              <a:t>=</a:t>
            </a:r>
            <a:r>
              <a:rPr kumimoji="1" lang="en-US" sz="1200" b="0" i="0" u="none" strike="noStrike" kern="1200" dirty="0" err="1" smtClean="0">
                <a:solidFill>
                  <a:schemeClr val="tx1"/>
                </a:solidFill>
                <a:effectLst/>
                <a:latin typeface="Times New Roman" charset="0"/>
                <a:ea typeface="ＭＳ Ｐゴシック" charset="0"/>
                <a:cs typeface="+mn-cs"/>
              </a:rPr>
              <a:t>US&amp;showAll</a:t>
            </a:r>
            <a:r>
              <a:rPr kumimoji="1" lang="en-US" sz="1200" b="0" i="0" u="none" strike="noStrike" kern="1200" dirty="0" smtClean="0">
                <a:solidFill>
                  <a:schemeClr val="tx1"/>
                </a:solidFill>
                <a:effectLst/>
                <a:latin typeface="Times New Roman" charset="0"/>
                <a:ea typeface="ＭＳ Ｐゴシック" charset="0"/>
                <a:cs typeface="+mn-cs"/>
              </a:rPr>
              <a:t>=False</a:t>
            </a:r>
            <a:r>
              <a:rPr lang="en-US" dirty="0" smtClean="0"/>
              <a:t> </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36132F5-712E-BB4A-84E7-C8B3C9652D31}" type="slidenum">
              <a:rPr lang="en-US"/>
              <a:pPr/>
              <a:t>20</a:t>
            </a:fld>
            <a:endParaRPr lang="en-US"/>
          </a:p>
        </p:txBody>
      </p:sp>
      <p:sp>
        <p:nvSpPr>
          <p:cNvPr id="45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2611" name="Rectangle 3"/>
          <p:cNvSpPr>
            <a:spLocks noGrp="1" noChangeArrowheads="1"/>
          </p:cNvSpPr>
          <p:nvPr>
            <p:ph type="body" idx="1"/>
          </p:nvPr>
        </p:nvSpPr>
        <p:spPr/>
        <p:txBody>
          <a:bodyPr/>
          <a:lstStyle/>
          <a:p>
            <a:r>
              <a:rPr lang="en-US"/>
              <a:t>Created June 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9ED22EB-4F66-9C49-94A8-171502F66C4A}" type="slidenum">
              <a:rPr lang="en-US"/>
              <a:pPr/>
              <a:t>3</a:t>
            </a:fld>
            <a:endParaRPr lang="en-US"/>
          </a:p>
        </p:txBody>
      </p:sp>
      <p:sp>
        <p:nvSpPr>
          <p:cNvPr id="433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3155" name="Rectangle 3"/>
          <p:cNvSpPr>
            <a:spLocks noGrp="1" noChangeArrowheads="1"/>
          </p:cNvSpPr>
          <p:nvPr>
            <p:ph type="body" idx="1"/>
          </p:nvPr>
        </p:nvSpPr>
        <p:spPr/>
        <p:txBody>
          <a:bodyPr lIns="91431" tIns="45715" rIns="91431" bIns="45715"/>
          <a:lstStyle/>
          <a:p>
            <a:r>
              <a:rPr lang="en-US"/>
              <a:t>http://www.ncrarefinery.com/pb.htm</a:t>
            </a:r>
          </a:p>
          <a:p>
            <a:endParaRPr lang="en-US"/>
          </a:p>
          <a:p>
            <a:r>
              <a:rPr lang="en-US"/>
              <a:t>Kansas Common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5D6BC9D7-3B91-1B44-8626-87A205972DF5}" type="slidenum">
              <a:rPr lang="en-US"/>
              <a:pPr/>
              <a:t>21</a:t>
            </a:fld>
            <a:endParaRPr lang="en-US"/>
          </a:p>
        </p:txBody>
      </p:sp>
      <p:sp>
        <p:nvSpPr>
          <p:cNvPr id="43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5203" name="Rectangle 3"/>
          <p:cNvSpPr>
            <a:spLocks noGrp="1" noChangeArrowheads="1"/>
          </p:cNvSpPr>
          <p:nvPr>
            <p:ph type="body" idx="1"/>
          </p:nvPr>
        </p:nvSpPr>
        <p:spPr/>
        <p:txBody>
          <a:bodyPr lIns="91431" tIns="45715" rIns="91431" bIns="45715"/>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9C72B44-8962-D04A-9509-508CF38E5FC5}" type="slidenum">
              <a:rPr lang="en-US"/>
              <a:pPr/>
              <a:t>22</a:t>
            </a:fld>
            <a:endParaRPr lang="en-US"/>
          </a:p>
        </p:txBody>
      </p:sp>
      <p:sp>
        <p:nvSpPr>
          <p:cNvPr id="45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8755"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http://www.eia.doe.gov/emeu/steo/pub/contents.html#Natural_Gas_Markets (Excel link on right)</a:t>
            </a:r>
          </a:p>
          <a:p>
            <a:r>
              <a:rPr lang="en-US"/>
              <a:t>Others:</a:t>
            </a:r>
          </a:p>
          <a:p>
            <a:r>
              <a:rPr lang="en-US"/>
              <a:t>http://www.eia.doe.gov/pub/oil_gas/natural_gas/data_publications/natural_gas_monthly/current/pdf/table_04.pdf</a:t>
            </a:r>
          </a:p>
          <a:p>
            <a:r>
              <a:rPr lang="en-US"/>
              <a:t>And</a:t>
            </a:r>
          </a:p>
          <a:p>
            <a:r>
              <a:rPr lang="en-US"/>
              <a:t>http://tonto.eia.doe.gov/oog/info/ngw/ngupdate.asp</a:t>
            </a:r>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96A2C4B-70ED-4643-AF39-2C6F9FFF107B}" type="slidenum">
              <a:rPr lang="en-US"/>
              <a:pPr/>
              <a:t>23</a:t>
            </a:fld>
            <a:endParaRPr lang="en-US"/>
          </a:p>
        </p:txBody>
      </p:sp>
      <p:sp>
        <p:nvSpPr>
          <p:cNvPr id="417794"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EAC1AAB-1E23-0F46-B8F0-04D0AD93ADD1}" type="slidenum">
              <a:rPr lang="en-US"/>
              <a:pPr/>
              <a:t>24</a:t>
            </a:fld>
            <a:endParaRPr lang="en-US"/>
          </a:p>
        </p:txBody>
      </p:sp>
      <p:sp>
        <p:nvSpPr>
          <p:cNvPr id="462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2851"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87509A7D-D7B5-5E41-9311-F3C2506A3992}" type="slidenum">
              <a:rPr lang="en-US"/>
              <a:pPr/>
              <a:t>25</a:t>
            </a:fld>
            <a:endParaRPr lang="en-US"/>
          </a:p>
        </p:txBody>
      </p:sp>
      <p:sp>
        <p:nvSpPr>
          <p:cNvPr id="476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6163"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51815AB-54D4-7447-9921-7EB3699A4CBC}" type="slidenum">
              <a:rPr lang="en-US"/>
              <a:pPr/>
              <a:t>26</a:t>
            </a:fld>
            <a:endParaRPr lang="en-US"/>
          </a:p>
        </p:txBody>
      </p:sp>
      <p:sp>
        <p:nvSpPr>
          <p:cNvPr id="48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4355"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FC8EB26-B32A-1745-9532-DD236241B1E5}" type="slidenum">
              <a:rPr lang="en-US"/>
              <a:pPr/>
              <a:t>27</a:t>
            </a:fld>
            <a:endParaRPr lang="en-US"/>
          </a:p>
        </p:txBody>
      </p:sp>
      <p:sp>
        <p:nvSpPr>
          <p:cNvPr id="492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2547"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851E57C-57F7-654B-AB3D-2101B02881EF}" type="slidenum">
              <a:rPr lang="en-US"/>
              <a:pPr/>
              <a:t>28</a:t>
            </a:fld>
            <a:endParaRPr lang="en-US"/>
          </a:p>
        </p:txBody>
      </p:sp>
      <p:sp>
        <p:nvSpPr>
          <p:cNvPr id="50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3811"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3C7C691-6D89-3840-8A3F-766FAAE73A6D}" type="slidenum">
              <a:rPr lang="en-US"/>
              <a:pPr/>
              <a:t>29</a:t>
            </a:fld>
            <a:endParaRPr lang="en-US"/>
          </a:p>
        </p:txBody>
      </p:sp>
      <p:sp>
        <p:nvSpPr>
          <p:cNvPr id="51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03"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3C7C691-6D89-3840-8A3F-766FAAE73A6D}" type="slidenum">
              <a:rPr lang="en-US"/>
              <a:pPr/>
              <a:t>30</a:t>
            </a:fld>
            <a:endParaRPr lang="en-US"/>
          </a:p>
        </p:txBody>
      </p:sp>
      <p:sp>
        <p:nvSpPr>
          <p:cNvPr id="51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03" name="Rectangle 3"/>
          <p:cNvSpPr>
            <a:spLocks noGrp="1" noChangeArrowheads="1"/>
          </p:cNvSpPr>
          <p:nvPr>
            <p:ph type="body" idx="1"/>
          </p:nvPr>
        </p:nvSpPr>
        <p:spPr/>
        <p:txBody>
          <a:bodyPr lIns="91431" tIns="45715" rIns="91431" bIns="45715"/>
          <a:lstStyle/>
          <a:p>
            <a:r>
              <a:rPr lang="en-US" dirty="0"/>
              <a:t>Wellhead Prices from EIA of the US DOE</a:t>
            </a:r>
          </a:p>
          <a:p>
            <a:r>
              <a:rPr kumimoji="1" lang="en-US" sz="1200" b="0" i="0" u="none" strike="noStrike" kern="1200" dirty="0" smtClean="0">
                <a:solidFill>
                  <a:schemeClr val="tx1"/>
                </a:solidFill>
                <a:effectLst/>
                <a:latin typeface="Times New Roman" charset="0"/>
                <a:ea typeface="ＭＳ Ｐゴシック" charset="0"/>
                <a:cs typeface="+mn-cs"/>
              </a:rPr>
              <a:t>http://</a:t>
            </a:r>
            <a:r>
              <a:rPr kumimoji="1" lang="en-US" sz="1200" b="0" i="0" u="none" strike="noStrike" kern="1200" dirty="0" err="1" smtClean="0">
                <a:solidFill>
                  <a:schemeClr val="tx1"/>
                </a:solidFill>
                <a:effectLst/>
                <a:latin typeface="Times New Roman" charset="0"/>
                <a:ea typeface="ＭＳ Ｐゴシック" charset="0"/>
                <a:cs typeface="+mn-cs"/>
              </a:rPr>
              <a:t>www.eia.gov</a:t>
            </a:r>
            <a:r>
              <a:rPr kumimoji="1" lang="en-US" sz="1200" b="0" i="0" u="none" strike="noStrike" kern="1200" dirty="0" smtClean="0">
                <a:solidFill>
                  <a:schemeClr val="tx1"/>
                </a:solidFill>
                <a:effectLst/>
                <a:latin typeface="Times New Roman" charset="0"/>
                <a:ea typeface="ＭＳ Ｐゴシック" charset="0"/>
                <a:cs typeface="+mn-cs"/>
              </a:rPr>
              <a:t>/</a:t>
            </a:r>
            <a:r>
              <a:rPr kumimoji="1" lang="en-US" sz="1200" b="0" i="0" u="none" strike="noStrike" kern="1200" dirty="0" err="1" smtClean="0">
                <a:solidFill>
                  <a:schemeClr val="tx1"/>
                </a:solidFill>
                <a:effectLst/>
                <a:latin typeface="Times New Roman" charset="0"/>
                <a:ea typeface="ＭＳ Ｐゴシック" charset="0"/>
                <a:cs typeface="+mn-cs"/>
              </a:rPr>
              <a:t>naturalgas</a:t>
            </a:r>
            <a:r>
              <a:rPr kumimoji="1" lang="en-US" sz="1200" b="0" i="0" u="none" strike="noStrike" kern="1200" dirty="0" smtClean="0">
                <a:solidFill>
                  <a:schemeClr val="tx1"/>
                </a:solidFill>
                <a:effectLst/>
                <a:latin typeface="Times New Roman" charset="0"/>
                <a:ea typeface="ＭＳ Ｐゴシック" charset="0"/>
                <a:cs typeface="+mn-cs"/>
              </a:rPr>
              <a:t>/monthly/</a:t>
            </a:r>
            <a:r>
              <a:rPr lang="en-US" dirty="0" smtClean="0"/>
              <a:t> </a:t>
            </a:r>
          </a:p>
          <a:p>
            <a:r>
              <a:rPr lang="en-US" dirty="0" smtClean="0"/>
              <a:t>Used</a:t>
            </a:r>
            <a:r>
              <a:rPr lang="en-US" baseline="0" dirty="0" smtClean="0"/>
              <a:t> Natural Gas Spot Price on PDF.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89556A2-6895-4144-95A0-F0A32A166F36}" type="slidenum">
              <a:rPr lang="en-US"/>
              <a:pPr/>
              <a:t>4</a:t>
            </a:fld>
            <a:endParaRPr lang="en-US"/>
          </a:p>
        </p:txBody>
      </p:sp>
      <p:sp>
        <p:nvSpPr>
          <p:cNvPr id="439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9299" name="Rectangle 3"/>
          <p:cNvSpPr>
            <a:spLocks noGrp="1" noChangeArrowheads="1"/>
          </p:cNvSpPr>
          <p:nvPr>
            <p:ph type="body" idx="1"/>
          </p:nvPr>
        </p:nvSpPr>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2EA0401F-1876-CA4D-99BA-96B81C162F64}" type="slidenum">
              <a:rPr lang="en-US"/>
              <a:pPr/>
              <a:t>31</a:t>
            </a:fld>
            <a:endParaRPr lang="en-US"/>
          </a:p>
        </p:txBody>
      </p:sp>
      <p:sp>
        <p:nvSpPr>
          <p:cNvPr id="420866"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20867"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518EFCA-B921-7745-9C7C-065C888D1FA1}" type="slidenum">
              <a:rPr lang="en-US"/>
              <a:pPr/>
              <a:t>32</a:t>
            </a:fld>
            <a:endParaRPr lang="en-US"/>
          </a:p>
        </p:txBody>
      </p:sp>
      <p:sp>
        <p:nvSpPr>
          <p:cNvPr id="464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4899"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F221C1E-DB62-D04C-AB2B-027388033292}" type="slidenum">
              <a:rPr lang="en-US"/>
              <a:pPr/>
              <a:t>33</a:t>
            </a:fld>
            <a:endParaRPr lang="en-US"/>
          </a:p>
        </p:txBody>
      </p:sp>
      <p:sp>
        <p:nvSpPr>
          <p:cNvPr id="478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8211"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508125A6-E50A-3D4D-9073-965EAF11E75A}" type="slidenum">
              <a:rPr lang="en-US"/>
              <a:pPr/>
              <a:t>34</a:t>
            </a:fld>
            <a:endParaRPr lang="en-US"/>
          </a:p>
        </p:txBody>
      </p:sp>
      <p:sp>
        <p:nvSpPr>
          <p:cNvPr id="486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6403"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5F31E458-1FF3-5A40-BD25-46E9E7873F7B}" type="slidenum">
              <a:rPr lang="en-US"/>
              <a:pPr/>
              <a:t>35</a:t>
            </a:fld>
            <a:endParaRPr lang="en-US"/>
          </a:p>
        </p:txBody>
      </p:sp>
      <p:sp>
        <p:nvSpPr>
          <p:cNvPr id="496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6643"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E9DD5252-1430-E04C-BF28-70CECF031E48}" type="slidenum">
              <a:rPr lang="en-US"/>
              <a:pPr/>
              <a:t>36</a:t>
            </a:fld>
            <a:endParaRPr lang="en-US"/>
          </a:p>
        </p:txBody>
      </p:sp>
      <p:sp>
        <p:nvSpPr>
          <p:cNvPr id="50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5859"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A2C16E7-51CD-7247-AFFA-578C0E69DEC4}" type="slidenum">
              <a:rPr lang="en-US"/>
              <a:pPr/>
              <a:t>37</a:t>
            </a:fld>
            <a:endParaRPr lang="en-US"/>
          </a:p>
        </p:txBody>
      </p:sp>
      <p:sp>
        <p:nvSpPr>
          <p:cNvPr id="514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4051" name="Rectangle 3"/>
          <p:cNvSpPr>
            <a:spLocks noGrp="1" noChangeArrowheads="1"/>
          </p:cNvSpPr>
          <p:nvPr>
            <p:ph type="body" idx="1"/>
          </p:nvPr>
        </p:nvSpPr>
        <p:spPr/>
        <p:txBody>
          <a:bodyPr lIns="91431" tIns="45715" rIns="91431" bIns="45715"/>
          <a:lstStyle/>
          <a:p>
            <a:r>
              <a:rPr lang="en-US"/>
              <a:t>Wellhead Prices from EIA of the US DOE</a:t>
            </a:r>
          </a:p>
          <a:p>
            <a:r>
              <a:rPr lang="en-US"/>
              <a:t>http://www.eia.doe.gov/pub/oil_gas/natural_gas/data_publications/natural_gas_monthly/current/pdf/table_04.pdf</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A2C16E7-51CD-7247-AFFA-578C0E69DEC4}" type="slidenum">
              <a:rPr lang="en-US"/>
              <a:pPr/>
              <a:t>38</a:t>
            </a:fld>
            <a:endParaRPr lang="en-US"/>
          </a:p>
        </p:txBody>
      </p:sp>
      <p:sp>
        <p:nvSpPr>
          <p:cNvPr id="514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4051" name="Rectangle 3"/>
          <p:cNvSpPr>
            <a:spLocks noGrp="1" noChangeArrowheads="1"/>
          </p:cNvSpPr>
          <p:nvPr>
            <p:ph type="body" idx="1"/>
          </p:nvPr>
        </p:nvSpPr>
        <p:spPr/>
        <p:txBody>
          <a:bodyPr lIns="91431" tIns="45715" rIns="91431" bIns="45715"/>
          <a:lstStyle/>
          <a:p>
            <a:r>
              <a:rPr lang="en-US" dirty="0" smtClean="0"/>
              <a:t>Wellhead Prices from EIA of the US DOE</a:t>
            </a:r>
          </a:p>
          <a:p>
            <a:r>
              <a:rPr kumimoji="1" lang="en-US" sz="1200" b="0" i="0" u="none" strike="noStrike" kern="1200" dirty="0" smtClean="0">
                <a:solidFill>
                  <a:schemeClr val="tx1"/>
                </a:solidFill>
                <a:effectLst/>
                <a:latin typeface="Times New Roman" charset="0"/>
                <a:ea typeface="ＭＳ Ｐゴシック" charset="0"/>
                <a:cs typeface="+mn-cs"/>
              </a:rPr>
              <a:t>http://</a:t>
            </a:r>
            <a:r>
              <a:rPr kumimoji="1" lang="en-US" sz="1200" b="0" i="0" u="none" strike="noStrike" kern="1200" dirty="0" err="1" smtClean="0">
                <a:solidFill>
                  <a:schemeClr val="tx1"/>
                </a:solidFill>
                <a:effectLst/>
                <a:latin typeface="Times New Roman" charset="0"/>
                <a:ea typeface="ＭＳ Ｐゴシック" charset="0"/>
                <a:cs typeface="+mn-cs"/>
              </a:rPr>
              <a:t>www.eia.gov</a:t>
            </a:r>
            <a:r>
              <a:rPr kumimoji="1" lang="en-US" sz="1200" b="0" i="0" u="none" strike="noStrike" kern="1200" dirty="0" smtClean="0">
                <a:solidFill>
                  <a:schemeClr val="tx1"/>
                </a:solidFill>
                <a:effectLst/>
                <a:latin typeface="Times New Roman" charset="0"/>
                <a:ea typeface="ＭＳ Ｐゴシック" charset="0"/>
                <a:cs typeface="+mn-cs"/>
              </a:rPr>
              <a:t>/</a:t>
            </a:r>
            <a:r>
              <a:rPr kumimoji="1" lang="en-US" sz="1200" b="0" i="0" u="none" strike="noStrike" kern="1200" dirty="0" err="1" smtClean="0">
                <a:solidFill>
                  <a:schemeClr val="tx1"/>
                </a:solidFill>
                <a:effectLst/>
                <a:latin typeface="Times New Roman" charset="0"/>
                <a:ea typeface="ＭＳ Ｐゴシック" charset="0"/>
                <a:cs typeface="+mn-cs"/>
              </a:rPr>
              <a:t>naturalgas</a:t>
            </a:r>
            <a:r>
              <a:rPr kumimoji="1" lang="en-US" sz="1200" b="0" i="0" u="none" strike="noStrike" kern="1200" dirty="0" smtClean="0">
                <a:solidFill>
                  <a:schemeClr val="tx1"/>
                </a:solidFill>
                <a:effectLst/>
                <a:latin typeface="Times New Roman" charset="0"/>
                <a:ea typeface="ＭＳ Ｐゴシック" charset="0"/>
                <a:cs typeface="+mn-cs"/>
              </a:rPr>
              <a:t>/monthly/</a:t>
            </a:r>
            <a:r>
              <a:rPr lang="en-US" dirty="0" smtClean="0"/>
              <a:t> </a:t>
            </a:r>
          </a:p>
          <a:p>
            <a:r>
              <a:rPr lang="en-US" smtClean="0"/>
              <a:t>Used</a:t>
            </a:r>
            <a:r>
              <a:rPr lang="en-US" baseline="0" smtClean="0"/>
              <a:t> Natural Gas Spot Price on PDF.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B081458-48FB-CA43-8E4D-9C758B2A9C73}" type="slidenum">
              <a:rPr lang="en-US"/>
              <a:pPr/>
              <a:t>39</a:t>
            </a:fld>
            <a:endParaRPr lang="en-US"/>
          </a:p>
        </p:txBody>
      </p:sp>
      <p:sp>
        <p:nvSpPr>
          <p:cNvPr id="45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6707" name="Rectangle 3"/>
          <p:cNvSpPr>
            <a:spLocks noGrp="1" noChangeArrowheads="1"/>
          </p:cNvSpPr>
          <p:nvPr>
            <p:ph type="body" idx="1"/>
          </p:nvPr>
        </p:nvSpPr>
        <p:spPr/>
        <p:txBody>
          <a:bodyPr/>
          <a:lstStyle/>
          <a:p>
            <a:r>
              <a:rPr lang="en-US"/>
              <a:t>Created June 2008.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783190C-5424-A94C-AFA6-03C4B9ADE9EC}" type="slidenum">
              <a:rPr lang="en-US"/>
              <a:pPr/>
              <a:t>40</a:t>
            </a:fld>
            <a:endParaRPr lang="en-US"/>
          </a:p>
        </p:txBody>
      </p:sp>
      <p:sp>
        <p:nvSpPr>
          <p:cNvPr id="449538" name="Rectangle 2"/>
          <p:cNvSpPr>
            <a:spLocks noGrp="1" noRot="1" noChangeAspect="1" noChangeArrowheads="1" noTextEdit="1"/>
          </p:cNvSpPr>
          <p:nvPr>
            <p:ph type="sldImg"/>
          </p:nvPr>
        </p:nvSpPr>
        <p:spPr>
          <a:xfrm>
            <a:off x="1135063" y="687388"/>
            <a:ext cx="4681537" cy="3511550"/>
          </a:xfrm>
          <a:ln/>
          <a:extLst>
            <a:ext uri="{FAA26D3D-D897-4be2-8F04-BA451C77F1D7}">
              <ma14:placeholderFlag xmlns:ma14="http://schemas.microsoft.com/office/mac/drawingml/2011/main" val="1"/>
            </a:ext>
          </a:extLst>
        </p:spPr>
      </p:sp>
      <p:sp>
        <p:nvSpPr>
          <p:cNvPr id="449539" name="Rectangle 3"/>
          <p:cNvSpPr>
            <a:spLocks noGrp="1" noChangeArrowheads="1"/>
          </p:cNvSpPr>
          <p:nvPr>
            <p:ph type="body" idx="1"/>
          </p:nvPr>
        </p:nvSpPr>
        <p:spPr>
          <a:xfrm>
            <a:off x="388938" y="4311650"/>
            <a:ext cx="6232525" cy="4543425"/>
          </a:xfrm>
        </p:spPr>
        <p:txBody>
          <a:bodyPr lIns="91431" tIns="45715" rIns="91431" bIns="45715"/>
          <a:lstStyle/>
          <a:p>
            <a:r>
              <a:rPr lang="en-US"/>
              <a:t>2004 Well Prices from EIA</a:t>
            </a:r>
          </a:p>
          <a:p>
            <a:r>
              <a:rPr lang="en-US">
                <a:latin typeface="Arial" charset="0"/>
              </a:rPr>
              <a:t>Jan	$5.53</a:t>
            </a:r>
          </a:p>
          <a:p>
            <a:r>
              <a:rPr lang="en-US">
                <a:latin typeface="Arial" charset="0"/>
              </a:rPr>
              <a:t>Feb	$5.15</a:t>
            </a:r>
          </a:p>
          <a:p>
            <a:pPr fontAlgn="b"/>
            <a:r>
              <a:rPr lang="en-US">
                <a:latin typeface="Arial" charset="0"/>
              </a:rPr>
              <a:t>Mar	$4.97</a:t>
            </a:r>
          </a:p>
          <a:p>
            <a:pPr fontAlgn="b"/>
            <a:r>
              <a:rPr lang="en-US">
                <a:latin typeface="Arial" charset="0"/>
              </a:rPr>
              <a:t>Apr	$5.20</a:t>
            </a:r>
          </a:p>
          <a:p>
            <a:pPr fontAlgn="b"/>
            <a:r>
              <a:rPr lang="en-US">
                <a:latin typeface="Arial" charset="0"/>
              </a:rPr>
              <a:t>May	$5.63</a:t>
            </a:r>
          </a:p>
          <a:p>
            <a:pPr fontAlgn="b"/>
            <a:r>
              <a:rPr lang="en-US">
                <a:latin typeface="Arial" charset="0"/>
              </a:rPr>
              <a:t>Jun	$5.85</a:t>
            </a:r>
          </a:p>
          <a:p>
            <a:pPr fontAlgn="b"/>
            <a:r>
              <a:rPr lang="en-US">
                <a:latin typeface="Arial" charset="0"/>
              </a:rPr>
              <a:t>Jul	$5.60</a:t>
            </a:r>
          </a:p>
          <a:p>
            <a:pPr fontAlgn="b"/>
            <a:r>
              <a:rPr lang="en-US">
                <a:latin typeface="Arial" charset="0"/>
              </a:rPr>
              <a:t>Aug	$5.36</a:t>
            </a:r>
          </a:p>
          <a:p>
            <a:pPr fontAlgn="b"/>
            <a:r>
              <a:rPr lang="en-US">
                <a:latin typeface="Arial" charset="0"/>
              </a:rPr>
              <a:t>Sep	$4.86</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58E133E-6892-BB45-8DBF-86DE143E9F89}" type="slidenum">
              <a:rPr lang="en-US"/>
              <a:pPr/>
              <a:t>5</a:t>
            </a:fld>
            <a:endParaRPr lang="en-US"/>
          </a:p>
        </p:txBody>
      </p:sp>
      <p:sp>
        <p:nvSpPr>
          <p:cNvPr id="412674"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2675"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A45ABBB-7FED-0C4F-BEA7-3009A84DCF6F}" type="slidenum">
              <a:rPr lang="en-US"/>
              <a:pPr/>
              <a:t>41</a:t>
            </a:fld>
            <a:endParaRPr lang="en-US"/>
          </a:p>
        </p:txBody>
      </p:sp>
      <p:sp>
        <p:nvSpPr>
          <p:cNvPr id="437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7251" name="Rectangle 3"/>
          <p:cNvSpPr>
            <a:spLocks noGrp="1" noChangeArrowheads="1"/>
          </p:cNvSpPr>
          <p:nvPr>
            <p:ph type="body" idx="1"/>
          </p:nvPr>
        </p:nvSpPr>
        <p:spPr/>
        <p:txBody>
          <a:bodyPr/>
          <a:lstStyle/>
          <a:p>
            <a:r>
              <a:rPr lang="en-US"/>
              <a:t>Total value of Kansas 2005 oil and gas production at the wellhead is estimated to be more than $4.7+ billion.  This is up from an estimated $3.5 billion in 2004.</a:t>
            </a:r>
          </a:p>
          <a:p>
            <a:endParaRPr lang="en-US"/>
          </a:p>
          <a:p>
            <a:r>
              <a:rPr lang="en-US"/>
              <a:t>Cash Receipts for All Crops from 2004 Kansas Farm Facts (p 93)</a:t>
            </a:r>
          </a:p>
          <a:p>
            <a:r>
              <a:rPr lang="en-US"/>
              <a:t>http://www.nass.usda.gov/ks/ffacts/2005/pdf/economics.pdf</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AE9CB56-7B39-6C41-BE31-06A7EA2CADC0}" type="slidenum">
              <a:rPr lang="en-US"/>
              <a:pPr/>
              <a:t>42</a:t>
            </a:fld>
            <a:endParaRPr lang="en-US"/>
          </a:p>
        </p:txBody>
      </p:sp>
      <p:sp>
        <p:nvSpPr>
          <p:cNvPr id="431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1107" name="Rectangle 3"/>
          <p:cNvSpPr>
            <a:spLocks noGrp="1" noChangeArrowheads="1"/>
          </p:cNvSpPr>
          <p:nvPr>
            <p:ph type="body" idx="1"/>
          </p:nvPr>
        </p:nvSpPr>
        <p:spPr/>
        <p:txBody>
          <a:bodyPr/>
          <a:lstStyle/>
          <a:p>
            <a:r>
              <a:rPr lang="en-US"/>
              <a:t>Total value of Kansas 2005 oil and gas production at the wellhead is estimated to be more than $4.7+ billion.  This is up from an estimated $3.5 billion in 2004.</a:t>
            </a:r>
          </a:p>
          <a:p>
            <a:endParaRPr lang="en-US"/>
          </a:p>
          <a:p>
            <a:r>
              <a:rPr lang="en-US"/>
              <a:t>Cash Receipts for All Crops from 2004 Kansas Farm Facts (p 93)</a:t>
            </a:r>
          </a:p>
          <a:p>
            <a:r>
              <a:rPr lang="en-US"/>
              <a:t>http://www.nass.usda.gov/ks/ffacts/2005/pdf/economics.pdf</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1E5C69A7-2170-4849-AA61-2999D4BF4405}" type="slidenum">
              <a:rPr lang="en-US"/>
              <a:pPr/>
              <a:t>46</a:t>
            </a:fld>
            <a:endParaRPr lang="en-US"/>
          </a:p>
        </p:txBody>
      </p:sp>
      <p:sp>
        <p:nvSpPr>
          <p:cNvPr id="466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6947" name="Rectangle 3"/>
          <p:cNvSpPr>
            <a:spLocks noGrp="1" noChangeArrowheads="1"/>
          </p:cNvSpPr>
          <p:nvPr>
            <p:ph type="body" idx="1"/>
          </p:nvPr>
        </p:nvSpPr>
        <p:spPr/>
        <p:txBody>
          <a:bodyPr lIns="91431" tIns="45715" rIns="91431" bIns="45715"/>
          <a:lstStyle/>
          <a:p>
            <a:r>
              <a:rPr lang="en-US"/>
              <a:t>1956 was the Peak Production at 124 Mi</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45017A96-E066-2F4F-873D-978A647DE34B}" type="slidenum">
              <a:rPr lang="en-US"/>
              <a:pPr/>
              <a:t>47</a:t>
            </a:fld>
            <a:endParaRPr lang="en-US"/>
          </a:p>
        </p:txBody>
      </p:sp>
      <p:sp>
        <p:nvSpPr>
          <p:cNvPr id="46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8995" name="Rectangle 3"/>
          <p:cNvSpPr>
            <a:spLocks noGrp="1" noChangeArrowheads="1"/>
          </p:cNvSpPr>
          <p:nvPr>
            <p:ph type="body" idx="1"/>
          </p:nvPr>
        </p:nvSpPr>
        <p:spPr/>
        <p:txBody>
          <a:bodyPr lIns="91431" tIns="45715" rIns="91431" bIns="4571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2B56E31-7283-AD40-9A36-07483D806D9E}" type="slidenum">
              <a:rPr lang="en-US"/>
              <a:pPr/>
              <a:t>6</a:t>
            </a:fld>
            <a:endParaRPr lang="en-US"/>
          </a:p>
        </p:txBody>
      </p:sp>
      <p:sp>
        <p:nvSpPr>
          <p:cNvPr id="474114"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4115"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852BE5E-CD05-8B47-B660-3D4469C6C83D}" type="slidenum">
              <a:rPr lang="en-US"/>
              <a:pPr/>
              <a:t>7</a:t>
            </a:fld>
            <a:endParaRPr lang="en-US"/>
          </a:p>
        </p:txBody>
      </p:sp>
      <p:sp>
        <p:nvSpPr>
          <p:cNvPr id="480258"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0259"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D42A58B-C9C1-F449-B5B7-554C5127EBE7}" type="slidenum">
              <a:rPr lang="en-US"/>
              <a:pPr/>
              <a:t>8</a:t>
            </a:fld>
            <a:endParaRPr lang="en-US"/>
          </a:p>
        </p:txBody>
      </p:sp>
      <p:sp>
        <p:nvSpPr>
          <p:cNvPr id="488450"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8451"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FBFF6A0-3036-ED47-BFD3-E0F608A482DD}" type="slidenum">
              <a:rPr lang="en-US"/>
              <a:pPr/>
              <a:t>9</a:t>
            </a:fld>
            <a:endParaRPr lang="en-US"/>
          </a:p>
        </p:txBody>
      </p:sp>
      <p:sp>
        <p:nvSpPr>
          <p:cNvPr id="498690"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8691"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9607CF9-5D83-EB4A-8336-3AAE330AABE5}" type="slidenum">
              <a:rPr lang="en-US"/>
              <a:pPr/>
              <a:t>10</a:t>
            </a:fld>
            <a:endParaRPr lang="en-US"/>
          </a:p>
        </p:txBody>
      </p:sp>
      <p:sp>
        <p:nvSpPr>
          <p:cNvPr id="507906" name="Rectangle 2"/>
          <p:cNvSpPr>
            <a:spLocks noGrp="1" noRot="1" noChangeAspect="1" noChangeArrowheads="1"/>
          </p:cNvSpPr>
          <p:nvPr>
            <p:ph type="sldImg"/>
          </p:nvPr>
        </p:nvSpPr>
        <p:spPr bwMode="auto">
          <a:xfrm>
            <a:off x="1192213" y="695325"/>
            <a:ext cx="4629150" cy="34718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7907" name="Rectangle 3"/>
          <p:cNvSpPr>
            <a:spLocks noGrp="1" noChangeArrowheads="1"/>
          </p:cNvSpPr>
          <p:nvPr>
            <p:ph type="body" idx="1"/>
          </p:nvPr>
        </p:nvSpPr>
        <p:spPr bwMode="auto">
          <a:xfrm>
            <a:off x="933450" y="4397375"/>
            <a:ext cx="5143500" cy="4167188"/>
          </a:xfrm>
          <a:prstGeom prst="rect">
            <a:avLst/>
          </a:prstGeom>
          <a:solidFill>
            <a:srgbClr val="FFFFFF"/>
          </a:solidFill>
          <a:ln>
            <a:solidFill>
              <a:srgbClr val="000000"/>
            </a:solidFill>
            <a:miter lim="800000"/>
            <a:headEnd/>
            <a:tailEnd/>
          </a:ln>
        </p:spPr>
        <p:txBody>
          <a:bodyPr lIns="91431" tIns="45715" rIns="91431" bIns="45715"/>
          <a:lstStyle/>
          <a:p>
            <a:r>
              <a:rPr lang="en-US"/>
              <a:t>Note last month and often the next to last month are revised upwards as additional production is reported.</a:t>
            </a:r>
          </a:p>
          <a:p>
            <a:endParaRPr lang="en-US"/>
          </a:p>
          <a:p>
            <a:r>
              <a:rPr lang="en-US"/>
              <a:t>Oil Price from Koch Crude Oil - Prices per barrel of 42 U.S. gallons for merchantable crude oil purchased and delivered into pipelines or facilities authorized by KOCH SUPPLY &amp; TRADING,L.P. in Central Kansas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9.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03" name="Group 31"/>
          <p:cNvGrpSpPr>
            <a:grpSpLocks/>
          </p:cNvGrpSpPr>
          <p:nvPr/>
        </p:nvGrpSpPr>
        <p:grpSpPr bwMode="auto">
          <a:xfrm>
            <a:off x="0" y="2057400"/>
            <a:ext cx="9144000" cy="2133600"/>
            <a:chOff x="0" y="1296"/>
            <a:chExt cx="5760" cy="1344"/>
          </a:xfrm>
        </p:grpSpPr>
        <p:pic>
          <p:nvPicPr>
            <p:cNvPr id="3097" name="Picture 25" descr="opj000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 y="1392"/>
              <a:ext cx="1779" cy="1156"/>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img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2"/>
              <a:ext cx="760" cy="1152"/>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rigda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 y="1392"/>
              <a:ext cx="829" cy="115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omw0002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2" y="1392"/>
              <a:ext cx="818" cy="115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oal_pwrpl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 y="1392"/>
              <a:ext cx="1180" cy="1154"/>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oalmnrs_lar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7" y="1392"/>
              <a:ext cx="1152" cy="1152"/>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ChangeArrowheads="1"/>
            </p:cNvSpPr>
            <p:nvPr/>
          </p:nvSpPr>
          <p:spPr bwMode="auto">
            <a:xfrm>
              <a:off x="0" y="2544"/>
              <a:ext cx="5759" cy="96"/>
            </a:xfrm>
            <a:prstGeom prst="rect">
              <a:avLst/>
            </a:prstGeom>
            <a:gradFill rotWithShape="0">
              <a:gsLst>
                <a:gs pos="0">
                  <a:schemeClr val="tx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1" name="Rectangle 9"/>
            <p:cNvSpPr>
              <a:spLocks noChangeArrowheads="1"/>
            </p:cNvSpPr>
            <p:nvPr/>
          </p:nvSpPr>
          <p:spPr bwMode="auto">
            <a:xfrm>
              <a:off x="0" y="1296"/>
              <a:ext cx="5759" cy="96"/>
            </a:xfrm>
            <a:prstGeom prst="rect">
              <a:avLst/>
            </a:prstGeom>
            <a:gradFill rotWithShape="0">
              <a:gsLst>
                <a:gs pos="0">
                  <a:schemeClr val="bg1"/>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3075" name="Rectangle 3"/>
          <p:cNvSpPr>
            <a:spLocks noGrp="1" noChangeArrowheads="1"/>
          </p:cNvSpPr>
          <p:nvPr>
            <p:ph type="ctrTitle" sz="quarter"/>
          </p:nvPr>
        </p:nvSpPr>
        <p:spPr>
          <a:xfrm>
            <a:off x="685800" y="2438400"/>
            <a:ext cx="7772400" cy="1143000"/>
          </a:xfrm>
        </p:spPr>
        <p:txBody>
          <a:bodyPr/>
          <a:lstStyle>
            <a:lvl1pPr>
              <a:defRPr/>
            </a:lvl1pPr>
          </a:lstStyle>
          <a:p>
            <a:pPr lvl="0"/>
            <a:r>
              <a:rPr lang="en-US" noProof="0" smtClean="0"/>
              <a:t>Click to edit Master title style</a:t>
            </a:r>
          </a:p>
        </p:txBody>
      </p:sp>
      <p:sp>
        <p:nvSpPr>
          <p:cNvPr id="3076" name="Rectangle 4"/>
          <p:cNvSpPr>
            <a:spLocks noGrp="1" noChangeArrowheads="1"/>
          </p:cNvSpPr>
          <p:nvPr>
            <p:ph type="subTitle" sz="quarter" idx="1"/>
          </p:nvPr>
        </p:nvSpPr>
        <p:spPr>
          <a:xfrm>
            <a:off x="1524000" y="4343400"/>
            <a:ext cx="6400800" cy="1752600"/>
          </a:xfrm>
        </p:spPr>
        <p:txBody>
          <a:bodyPr/>
          <a:lstStyle>
            <a:lvl1pPr marL="0" indent="0" algn="ctr">
              <a:buFont typeface="Wingdings" charset="0"/>
              <a:buNone/>
              <a:defRPr>
                <a:solidFill>
                  <a:schemeClr val="tx1"/>
                </a:solidFill>
                <a:latin typeface="Arial Narrow" charset="0"/>
              </a:defRPr>
            </a:lvl1pPr>
          </a:lstStyle>
          <a:p>
            <a:pPr lvl="0"/>
            <a:r>
              <a:rPr lang="en-US" noProof="0" smtClean="0"/>
              <a:t>Click to edit Master subtitle style</a:t>
            </a:r>
          </a:p>
        </p:txBody>
      </p:sp>
      <p:sp>
        <p:nvSpPr>
          <p:cNvPr id="3077" name="Rectangle 5"/>
          <p:cNvSpPr>
            <a:spLocks noGrp="1" noChangeArrowheads="1"/>
          </p:cNvSpPr>
          <p:nvPr>
            <p:ph type="dt" sz="quarter" idx="2"/>
          </p:nvPr>
        </p:nvSpPr>
        <p:spPr>
          <a:xfrm>
            <a:off x="685800" y="0"/>
            <a:ext cx="1905000" cy="457200"/>
          </a:xfrm>
        </p:spPr>
        <p:txBody>
          <a:bodyPr anchor="t"/>
          <a:lstStyle>
            <a:lvl1pPr>
              <a:defRPr sz="1400" i="0">
                <a:solidFill>
                  <a:schemeClr val="tx1"/>
                </a:solidFill>
              </a:defRPr>
            </a:lvl1pPr>
          </a:lstStyle>
          <a:p>
            <a:endParaRPr lang="en-US"/>
          </a:p>
        </p:txBody>
      </p:sp>
      <p:sp>
        <p:nvSpPr>
          <p:cNvPr id="3078" name="Rectangle 6"/>
          <p:cNvSpPr>
            <a:spLocks noGrp="1" noChangeArrowheads="1"/>
          </p:cNvSpPr>
          <p:nvPr>
            <p:ph type="ftr" sz="quarter" idx="3"/>
          </p:nvPr>
        </p:nvSpPr>
        <p:spPr>
          <a:xfrm>
            <a:off x="3124200" y="0"/>
            <a:ext cx="2895600" cy="457200"/>
          </a:xfrm>
        </p:spPr>
        <p:txBody>
          <a:bodyPr anchor="t"/>
          <a:lstStyle>
            <a:lvl1pPr>
              <a:defRPr/>
            </a:lvl1pPr>
          </a:lstStyle>
          <a:p>
            <a:endParaRPr lang="en-US"/>
          </a:p>
        </p:txBody>
      </p:sp>
      <p:sp>
        <p:nvSpPr>
          <p:cNvPr id="3079" name="Rectangle 7"/>
          <p:cNvSpPr>
            <a:spLocks noGrp="1" noChangeArrowheads="1"/>
          </p:cNvSpPr>
          <p:nvPr>
            <p:ph type="sldNum" sz="quarter" idx="4"/>
          </p:nvPr>
        </p:nvSpPr>
        <p:spPr bwMode="auto">
          <a:xfrm>
            <a:off x="6553200" y="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t" anchorCtr="0" compatLnSpc="1">
            <a:prstTxWarp prst="textNoShape">
              <a:avLst/>
            </a:prstTxWarp>
          </a:bodyPr>
          <a:lstStyle>
            <a:lvl1pPr algn="r">
              <a:defRPr sz="1400" u="none"/>
            </a:lvl1pPr>
          </a:lstStyle>
          <a:p>
            <a:fld id="{DA901ECE-E645-C54E-AA53-62EEE254FEF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79193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52415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447800"/>
            <a:ext cx="8686800" cy="4800600"/>
          </a:xfrm>
        </p:spPr>
        <p:txBody>
          <a:bodyPr/>
          <a:lstStyle/>
          <a:p>
            <a:endParaRPr lang="en-US"/>
          </a:p>
        </p:txBody>
      </p:sp>
      <p:sp>
        <p:nvSpPr>
          <p:cNvPr id="4" name="Date Placeholder 3"/>
          <p:cNvSpPr>
            <a:spLocks noGrp="1"/>
          </p:cNvSpPr>
          <p:nvPr>
            <p:ph type="dt" sz="half" idx="10"/>
          </p:nvPr>
        </p:nvSpPr>
        <p:spPr>
          <a:xfrm>
            <a:off x="228600" y="6399213"/>
            <a:ext cx="1905000" cy="457200"/>
          </a:xfrm>
        </p:spPr>
        <p:txBody>
          <a:bodyPr/>
          <a:lstStyle>
            <a:lvl1pPr>
              <a:defRPr/>
            </a:lvl1pPr>
          </a:lstStyle>
          <a:p>
            <a:fld id="{71BA7A78-356B-3E44-9E44-9569E65EA178}" type="datetime4">
              <a:rPr lang="en-US"/>
              <a:pPr/>
              <a:t>March 4, 2014</a:t>
            </a:fld>
            <a:endParaRPr lang="en-US"/>
          </a:p>
        </p:txBody>
      </p:sp>
      <p:sp>
        <p:nvSpPr>
          <p:cNvPr id="5" name="Footer Placeholder 4"/>
          <p:cNvSpPr>
            <a:spLocks noGrp="1"/>
          </p:cNvSpPr>
          <p:nvPr>
            <p:ph type="ftr" sz="quarter" idx="11"/>
          </p:nvPr>
        </p:nvSpPr>
        <p:spPr>
          <a:xfrm>
            <a:off x="3124200" y="6399213"/>
            <a:ext cx="2895600" cy="457200"/>
          </a:xfrm>
        </p:spPr>
        <p:txBody>
          <a:bodyPr/>
          <a:lstStyle>
            <a:lvl1pPr>
              <a:defRPr/>
            </a:lvl1pPr>
          </a:lstStyle>
          <a:p>
            <a:endParaRPr lang="en-US"/>
          </a:p>
        </p:txBody>
      </p:sp>
    </p:spTree>
    <p:extLst>
      <p:ext uri="{BB962C8B-B14F-4D97-AF65-F5344CB8AC3E}">
        <p14:creationId xmlns:p14="http://schemas.microsoft.com/office/powerpoint/2010/main" val="318321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4869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0072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0544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77617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26797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0508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5506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1BA7A78-356B-3E44-9E44-9569E65EA178}" type="datetime4">
              <a:rPr lang="en-US"/>
              <a:pPr/>
              <a:t>March 4, 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27912734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7.jpeg"/><Relationship Id="rId21" Type="http://schemas.openxmlformats.org/officeDocument/2006/relationships/image" Target="../media/image8.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jpeg"/><Relationship Id="rId18" Type="http://schemas.openxmlformats.org/officeDocument/2006/relationships/image" Target="../media/image5.jpeg"/><Relationship Id="rId19"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9144000" cy="1196975"/>
            <a:chOff x="0" y="0"/>
            <a:chExt cx="5760" cy="754"/>
          </a:xfrm>
        </p:grpSpPr>
        <p:pic>
          <p:nvPicPr>
            <p:cNvPr id="1045" name="Picture 21" descr="rig2"/>
            <p:cNvPicPr>
              <a:picLocks noChangeAspect="1" noChangeArrowheads="1"/>
            </p:cNvPicPr>
            <p:nvPr/>
          </p:nvPicPr>
          <p:blipFill>
            <a:blip r:embed="rId14">
              <a:lum contrast="-50000"/>
              <a:extLst>
                <a:ext uri="{28A0092B-C50C-407E-A947-70E740481C1C}">
                  <a14:useLocalDpi xmlns:a14="http://schemas.microsoft.com/office/drawing/2010/main" val="0"/>
                </a:ext>
              </a:extLst>
            </a:blip>
            <a:srcRect/>
            <a:stretch>
              <a:fillRect/>
            </a:stretch>
          </p:blipFill>
          <p:spPr bwMode="auto">
            <a:xfrm>
              <a:off x="4557" y="0"/>
              <a:ext cx="1203" cy="7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pj0006w"/>
            <p:cNvPicPr>
              <a:picLocks noChangeAspect="1" noChangeArrowheads="1"/>
            </p:cNvPicPr>
            <p:nvPr/>
          </p:nvPicPr>
          <p:blipFill>
            <a:blip r:embed="rId15">
              <a:lum contrast="-50000"/>
              <a:extLst>
                <a:ext uri="{28A0092B-C50C-407E-A947-70E740481C1C}">
                  <a14:useLocalDpi xmlns:a14="http://schemas.microsoft.com/office/drawing/2010/main" val="0"/>
                </a:ext>
              </a:extLst>
            </a:blip>
            <a:srcRect/>
            <a:stretch>
              <a:fillRect/>
            </a:stretch>
          </p:blipFill>
          <p:spPr bwMode="auto">
            <a:xfrm>
              <a:off x="2496" y="0"/>
              <a:ext cx="1152" cy="74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g0003"/>
            <p:cNvPicPr>
              <a:picLocks noChangeAspect="1" noChangeArrowheads="1"/>
            </p:cNvPicPr>
            <p:nvPr/>
          </p:nvPicPr>
          <p:blipFill>
            <a:blip r:embed="rId16">
              <a:lum contrast="-50000"/>
              <a:extLst>
                <a:ext uri="{28A0092B-C50C-407E-A947-70E740481C1C}">
                  <a14:useLocalDpi xmlns:a14="http://schemas.microsoft.com/office/drawing/2010/main" val="0"/>
                </a:ext>
              </a:extLst>
            </a:blip>
            <a:srcRect/>
            <a:stretch>
              <a:fillRect/>
            </a:stretch>
          </p:blipFill>
          <p:spPr bwMode="auto">
            <a:xfrm>
              <a:off x="0" y="0"/>
              <a:ext cx="495" cy="7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igdawn"/>
            <p:cNvPicPr>
              <a:picLocks noChangeAspect="1" noChangeArrowheads="1"/>
            </p:cNvPicPr>
            <p:nvPr/>
          </p:nvPicPr>
          <p:blipFill>
            <a:blip r:embed="rId17">
              <a:lum contrast="-50000"/>
              <a:extLst>
                <a:ext uri="{28A0092B-C50C-407E-A947-70E740481C1C}">
                  <a14:useLocalDpi xmlns:a14="http://schemas.microsoft.com/office/drawing/2010/main" val="0"/>
                </a:ext>
              </a:extLst>
            </a:blip>
            <a:srcRect/>
            <a:stretch>
              <a:fillRect/>
            </a:stretch>
          </p:blipFill>
          <p:spPr bwMode="auto">
            <a:xfrm>
              <a:off x="1960" y="0"/>
              <a:ext cx="536" cy="7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al_pwrplant"/>
            <p:cNvPicPr>
              <a:picLocks noChangeAspect="1" noChangeArrowheads="1"/>
            </p:cNvPicPr>
            <p:nvPr/>
          </p:nvPicPr>
          <p:blipFill>
            <a:blip r:embed="rId18">
              <a:lum contrast="-50000"/>
              <a:extLst>
                <a:ext uri="{28A0092B-C50C-407E-A947-70E740481C1C}">
                  <a14:useLocalDpi xmlns:a14="http://schemas.microsoft.com/office/drawing/2010/main" val="0"/>
                </a:ext>
              </a:extLst>
            </a:blip>
            <a:srcRect/>
            <a:stretch>
              <a:fillRect/>
            </a:stretch>
          </p:blipFill>
          <p:spPr bwMode="auto">
            <a:xfrm>
              <a:off x="1200" y="0"/>
              <a:ext cx="766" cy="74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oalmnrs_large"/>
            <p:cNvPicPr>
              <a:picLocks noChangeAspect="1" noChangeArrowheads="1"/>
            </p:cNvPicPr>
            <p:nvPr/>
          </p:nvPicPr>
          <p:blipFill>
            <a:blip r:embed="rId19">
              <a:lum contrast="-50000"/>
              <a:extLst>
                <a:ext uri="{28A0092B-C50C-407E-A947-70E740481C1C}">
                  <a14:useLocalDpi xmlns:a14="http://schemas.microsoft.com/office/drawing/2010/main" val="0"/>
                </a:ext>
              </a:extLst>
            </a:blip>
            <a:srcRect/>
            <a:stretch>
              <a:fillRect/>
            </a:stretch>
          </p:blipFill>
          <p:spPr bwMode="auto">
            <a:xfrm>
              <a:off x="480" y="0"/>
              <a:ext cx="749" cy="74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3805-04"/>
            <p:cNvPicPr>
              <a:picLocks noChangeAspect="1" noChangeArrowheads="1"/>
            </p:cNvPicPr>
            <p:nvPr/>
          </p:nvPicPr>
          <p:blipFill>
            <a:blip r:embed="rId20">
              <a:lum contrast="-50000"/>
              <a:extLst>
                <a:ext uri="{28A0092B-C50C-407E-A947-70E740481C1C}">
                  <a14:useLocalDpi xmlns:a14="http://schemas.microsoft.com/office/drawing/2010/main" val="0"/>
                </a:ext>
              </a:extLst>
            </a:blip>
            <a:srcRect/>
            <a:stretch>
              <a:fillRect/>
            </a:stretch>
          </p:blipFill>
          <p:spPr bwMode="auto">
            <a:xfrm>
              <a:off x="3648" y="0"/>
              <a:ext cx="576" cy="75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mw0003m"/>
            <p:cNvPicPr>
              <a:picLocks noChangeAspect="1" noChangeArrowheads="1"/>
            </p:cNvPicPr>
            <p:nvPr/>
          </p:nvPicPr>
          <p:blipFill>
            <a:blip r:embed="rId21">
              <a:lum contrast="-50000"/>
              <a:extLst>
                <a:ext uri="{28A0092B-C50C-407E-A947-70E740481C1C}">
                  <a14:useLocalDpi xmlns:a14="http://schemas.microsoft.com/office/drawing/2010/main" val="0"/>
                </a:ext>
              </a:extLst>
            </a:blip>
            <a:srcRect/>
            <a:stretch>
              <a:fillRect/>
            </a:stretch>
          </p:blipFill>
          <p:spPr bwMode="auto">
            <a:xfrm>
              <a:off x="4128" y="0"/>
              <a:ext cx="449" cy="754"/>
            </a:xfrm>
            <a:prstGeom prst="rect">
              <a:avLst/>
            </a:prstGeom>
            <a:noFill/>
            <a:extLst>
              <a:ext uri="{909E8E84-426E-40dd-AFC4-6F175D3DCCD1}">
                <a14:hiddenFill xmlns:a14="http://schemas.microsoft.com/office/drawing/2010/main">
                  <a:solidFill>
                    <a:srgbClr val="FFFFFF"/>
                  </a:solidFill>
                </a14:hiddenFill>
              </a:ext>
            </a:extLst>
          </p:spPr>
        </p:pic>
      </p:grpSp>
      <p:sp>
        <p:nvSpPr>
          <p:cNvPr id="1027" name="Rectangle 3"/>
          <p:cNvSpPr>
            <a:spLocks noGrp="1" noChangeArrowheads="1"/>
          </p:cNvSpPr>
          <p:nvPr>
            <p:ph type="title"/>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28600" y="144780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2286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200" i="1" u="none">
                <a:solidFill>
                  <a:schemeClr val="tx2"/>
                </a:solidFill>
              </a:defRPr>
            </a:lvl1pPr>
          </a:lstStyle>
          <a:p>
            <a:fld id="{71BA7A78-356B-3E44-9E44-9569E65EA178}" type="datetime4">
              <a:rPr lang="en-US"/>
              <a:pPr/>
              <a:t>March 4, 2014</a:t>
            </a:fld>
            <a:endParaRPr lang="en-US"/>
          </a:p>
        </p:txBody>
      </p:sp>
      <p:sp>
        <p:nvSpPr>
          <p:cNvPr id="1030" name="Rectangle 6"/>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u="none"/>
            </a:lvl1pPr>
          </a:lstStyle>
          <a:p>
            <a:endParaRPr lang="en-US"/>
          </a:p>
        </p:txBody>
      </p:sp>
      <p:sp>
        <p:nvSpPr>
          <p:cNvPr id="1032" name="Rectangle 8"/>
          <p:cNvSpPr>
            <a:spLocks noChangeArrowheads="1"/>
          </p:cNvSpPr>
          <p:nvPr/>
        </p:nvSpPr>
        <p:spPr bwMode="auto">
          <a:xfrm>
            <a:off x="0" y="1143000"/>
            <a:ext cx="9142413" cy="152400"/>
          </a:xfrm>
          <a:prstGeom prst="rect">
            <a:avLst/>
          </a:prstGeom>
          <a:gradFill rotWithShape="0">
            <a:gsLst>
              <a:gs pos="0">
                <a:schemeClr val="tx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Arial Black" charset="0"/>
          <a:ea typeface="ＭＳ Ｐゴシック" charset="0"/>
        </a:defRPr>
      </a:lvl2pPr>
      <a:lvl3pPr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Arial Black" charset="0"/>
          <a:ea typeface="ＭＳ Ｐゴシック" charset="0"/>
        </a:defRPr>
      </a:lvl3pPr>
      <a:lvl4pPr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Arial Black" charset="0"/>
          <a:ea typeface="ＭＳ Ｐゴシック" charset="0"/>
        </a:defRPr>
      </a:lvl4pPr>
      <a:lvl5pPr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Arial Black" charset="0"/>
          <a:ea typeface="ＭＳ Ｐゴシック" charset="0"/>
        </a:defRPr>
      </a:lvl5pPr>
      <a:lvl6pPr marL="457200"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Arial Black" charset="0"/>
          <a:ea typeface="ＭＳ Ｐゴシック" charset="0"/>
        </a:defRPr>
      </a:lvl6pPr>
      <a:lvl7pPr marL="914400"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Arial Black" charset="0"/>
          <a:ea typeface="ＭＳ Ｐゴシック" charset="0"/>
        </a:defRPr>
      </a:lvl7pPr>
      <a:lvl8pPr marL="1371600"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Arial Black" charset="0"/>
          <a:ea typeface="ＭＳ Ｐゴシック" charset="0"/>
        </a:defRPr>
      </a:lvl8pPr>
      <a:lvl9pPr marL="1828800" algn="ctr" rtl="0" eaLnBrk="0" fontAlgn="base" hangingPunct="0">
        <a:spcBef>
          <a:spcPct val="0"/>
        </a:spcBef>
        <a:spcAft>
          <a:spcPct val="0"/>
        </a:spcAft>
        <a:defRPr kumimoji="1" sz="4400">
          <a:solidFill>
            <a:schemeClr val="accent1"/>
          </a:solidFill>
          <a:effectLst>
            <a:outerShdw blurRad="38100" dist="38100" dir="2700000" algn="tl">
              <a:srgbClr val="000000"/>
            </a:outerShdw>
          </a:effectLst>
          <a:latin typeface="Arial Black" charset="0"/>
          <a:ea typeface="ＭＳ Ｐゴシック" charset="0"/>
        </a:defRPr>
      </a:lvl9pPr>
    </p:titleStyle>
    <p:bodyStyle>
      <a:lvl1pPr marL="342900" indent="-342900" algn="l" rtl="0" eaLnBrk="0" fontAlgn="base" hangingPunct="0">
        <a:spcBef>
          <a:spcPct val="20000"/>
        </a:spcBef>
        <a:spcAft>
          <a:spcPct val="0"/>
        </a:spcAft>
        <a:buClr>
          <a:srgbClr val="FF3300"/>
        </a:buClr>
        <a:buFont typeface="Wingdings" charset="0"/>
        <a:buChar char="­"/>
        <a:defRPr kumimoji="1" sz="3200">
          <a:solidFill>
            <a:schemeClr val="tx2"/>
          </a:solidFill>
          <a:latin typeface="+mn-lt"/>
          <a:ea typeface="+mn-ea"/>
          <a:cs typeface="+mn-cs"/>
        </a:defRPr>
      </a:lvl1pPr>
      <a:lvl2pPr marL="457200" algn="l" rtl="0" eaLnBrk="0" fontAlgn="base" hangingPunct="0">
        <a:spcBef>
          <a:spcPct val="20000"/>
        </a:spcBef>
        <a:spcAft>
          <a:spcPct val="0"/>
        </a:spcAft>
        <a:buClr>
          <a:schemeClr val="tx1"/>
        </a:buClr>
        <a:buFont typeface="Wingdings" charset="0"/>
        <a:buChar char="S"/>
        <a:defRPr kumimoji="1" sz="2800">
          <a:solidFill>
            <a:schemeClr val="tx2"/>
          </a:solidFill>
          <a:latin typeface="+mn-lt"/>
          <a:ea typeface="+mn-ea"/>
        </a:defRPr>
      </a:lvl2pPr>
      <a:lvl3pPr marL="1143000" indent="-398463"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eaLnBrk="0" fontAlgn="base" hangingPunct="0">
        <a:spcBef>
          <a:spcPct val="20000"/>
        </a:spcBef>
        <a:spcAft>
          <a:spcPct val="0"/>
        </a:spcAft>
        <a:buChar char="•"/>
        <a:defRPr kumimoji="1" sz="2000">
          <a:solidFill>
            <a:schemeClr val="tx2"/>
          </a:solidFill>
          <a:latin typeface="+mn-lt"/>
          <a:ea typeface="+mn-ea"/>
        </a:defRPr>
      </a:lvl6pPr>
      <a:lvl7pPr marL="2971800" indent="-228600" algn="l" rtl="0" eaLnBrk="0" fontAlgn="base" hangingPunct="0">
        <a:spcBef>
          <a:spcPct val="20000"/>
        </a:spcBef>
        <a:spcAft>
          <a:spcPct val="0"/>
        </a:spcAft>
        <a:buChar char="•"/>
        <a:defRPr kumimoji="1" sz="2000">
          <a:solidFill>
            <a:schemeClr val="tx2"/>
          </a:solidFill>
          <a:latin typeface="+mn-lt"/>
          <a:ea typeface="+mn-ea"/>
        </a:defRPr>
      </a:lvl7pPr>
      <a:lvl8pPr marL="3429000" indent="-228600" algn="l" rtl="0" eaLnBrk="0" fontAlgn="base" hangingPunct="0">
        <a:spcBef>
          <a:spcPct val="20000"/>
        </a:spcBef>
        <a:spcAft>
          <a:spcPct val="0"/>
        </a:spcAft>
        <a:buChar char="•"/>
        <a:defRPr kumimoji="1" sz="2000">
          <a:solidFill>
            <a:schemeClr val="tx2"/>
          </a:solidFill>
          <a:latin typeface="+mn-lt"/>
          <a:ea typeface="+mn-ea"/>
        </a:defRPr>
      </a:lvl8pPr>
      <a:lvl9pPr marL="3886200" indent="-228600" algn="l" rtl="0" eaLnBrk="0" fontAlgn="base" hangingPunct="0">
        <a:spcBef>
          <a:spcPct val="20000"/>
        </a:spcBef>
        <a:spcAft>
          <a:spcPct val="0"/>
        </a:spcAft>
        <a:buChar char="•"/>
        <a:defRPr kumimoji="1"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6.bin"/><Relationship Id="rId5"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7.bin"/><Relationship Id="rId5"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bin"/><Relationship Id="rId5"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9.bin"/><Relationship Id="rId5"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0.bin"/><Relationship Id="rId5" Type="http://schemas.openxmlformats.org/officeDocument/2006/relationships/image" Target="../media/image26.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1.bin"/><Relationship Id="rId5" Type="http://schemas.openxmlformats.org/officeDocument/2006/relationships/image" Target="../media/image30.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2.bin"/><Relationship Id="rId5" Type="http://schemas.openxmlformats.org/officeDocument/2006/relationships/image" Target="../media/image33.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3.bin"/><Relationship Id="rId5" Type="http://schemas.openxmlformats.org/officeDocument/2006/relationships/image" Target="../media/image34.e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4.bin"/><Relationship Id="rId5" Type="http://schemas.openxmlformats.org/officeDocument/2006/relationships/image" Target="../media/image35.e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5.bin"/><Relationship Id="rId5" Type="http://schemas.openxmlformats.org/officeDocument/2006/relationships/image" Target="../media/image36.emf"/><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6.bin"/><Relationship Id="rId5" Type="http://schemas.openxmlformats.org/officeDocument/2006/relationships/image" Target="../media/image39.emf"/><Relationship Id="rId6" Type="http://schemas.openxmlformats.org/officeDocument/2006/relationships/image" Target="../media/image14.png"/><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7.bin"/><Relationship Id="rId5" Type="http://schemas.openxmlformats.org/officeDocument/2006/relationships/image" Target="../media/image40.emf"/><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8.bin"/><Relationship Id="rId5" Type="http://schemas.openxmlformats.org/officeDocument/2006/relationships/image" Target="../media/image41.emf"/><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9.bin"/><Relationship Id="rId5" Type="http://schemas.openxmlformats.org/officeDocument/2006/relationships/image" Target="../media/image42.emf"/><Relationship Id="rId1" Type="http://schemas.openxmlformats.org/officeDocument/2006/relationships/vmlDrawing" Target="../drawings/vmlDrawing19.vml"/><Relationship Id="rId2"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20.bin"/><Relationship Id="rId5" Type="http://schemas.openxmlformats.org/officeDocument/2006/relationships/image" Target="../media/image43.emf"/><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21.bin"/><Relationship Id="rId5" Type="http://schemas.openxmlformats.org/officeDocument/2006/relationships/image" Target="../media/image46.emf"/><Relationship Id="rId6" Type="http://schemas.openxmlformats.org/officeDocument/2006/relationships/image" Target="../media/image14.png"/><Relationship Id="rId1" Type="http://schemas.openxmlformats.org/officeDocument/2006/relationships/vmlDrawing" Target="../drawings/vmlDrawing21.vml"/><Relationship Id="rId2"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5"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p:txBody>
          <a:bodyPr/>
          <a:lstStyle/>
          <a:p>
            <a:r>
              <a:rPr lang="en-US" sz="4000" dirty="0"/>
              <a:t>Kansas Oil &amp; Gas Activity</a:t>
            </a:r>
            <a:br>
              <a:rPr lang="en-US" sz="4000" dirty="0"/>
            </a:br>
            <a:r>
              <a:rPr lang="en-US" sz="4000" dirty="0"/>
              <a:t>1889 - </a:t>
            </a:r>
            <a:r>
              <a:rPr lang="en-US" sz="4000" dirty="0" smtClean="0"/>
              <a:t>2013</a:t>
            </a:r>
            <a:endParaRPr lang="en-US" sz="4000" dirty="0"/>
          </a:p>
        </p:txBody>
      </p:sp>
      <p:pic>
        <p:nvPicPr>
          <p:cNvPr id="470023" name="Picture 7" descr="kgs_logo.jpg                                                   0004D9CAMacintosh HD                   C27742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715000"/>
            <a:ext cx="3429000" cy="102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1295400"/>
            <a:ext cx="7503552" cy="5105400"/>
          </a:xfrm>
          <a:prstGeom prst="rect">
            <a:avLst/>
          </a:prstGeom>
        </p:spPr>
      </p:pic>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06882" name="Rectangle 2"/>
          <p:cNvSpPr>
            <a:spLocks noGrp="1" noChangeArrowheads="1"/>
          </p:cNvSpPr>
          <p:nvPr>
            <p:ph type="title"/>
          </p:nvPr>
        </p:nvSpPr>
        <p:spPr/>
        <p:txBody>
          <a:bodyPr/>
          <a:lstStyle/>
          <a:p>
            <a:r>
              <a:rPr lang="en-US" b="1">
                <a:latin typeface="Arial" charset="0"/>
              </a:rPr>
              <a:t>2012 Kansas Oil Production</a:t>
            </a:r>
          </a:p>
        </p:txBody>
      </p:sp>
    </p:spTree>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790735281"/>
              </p:ext>
            </p:extLst>
          </p:nvPr>
        </p:nvGraphicFramePr>
        <p:xfrm>
          <a:off x="838200" y="1295400"/>
          <a:ext cx="7620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06882" name="Rectangle 2"/>
          <p:cNvSpPr>
            <a:spLocks noGrp="1" noChangeArrowheads="1"/>
          </p:cNvSpPr>
          <p:nvPr>
            <p:ph type="title"/>
          </p:nvPr>
        </p:nvSpPr>
        <p:spPr/>
        <p:txBody>
          <a:bodyPr/>
          <a:lstStyle/>
          <a:p>
            <a:r>
              <a:rPr lang="en-US" b="1" dirty="0" smtClean="0">
                <a:latin typeface="Arial" charset="0"/>
              </a:rPr>
              <a:t>2013 </a:t>
            </a:r>
            <a:r>
              <a:rPr lang="en-US" b="1" dirty="0">
                <a:latin typeface="Arial" charset="0"/>
              </a:rPr>
              <a:t>Kansas Oil Production</a:t>
            </a:r>
          </a:p>
        </p:txBody>
      </p:sp>
    </p:spTree>
    <p:extLst>
      <p:ext uri="{BB962C8B-B14F-4D97-AF65-F5344CB8AC3E}">
        <p14:creationId xmlns:p14="http://schemas.microsoft.com/office/powerpoint/2010/main" val="2744625685"/>
      </p:ext>
    </p:extLst>
  </p:cSld>
  <p:clrMapOvr>
    <a:masterClrMapping/>
  </p:clrMapOvr>
  <p:transition xmlns:p14="http://schemas.microsoft.com/office/powerpoint/2010/mai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59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7239000" cy="495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9779" name="Rectangle 3"/>
          <p:cNvSpPr>
            <a:spLocks noGrp="1" noChangeArrowheads="1"/>
          </p:cNvSpPr>
          <p:nvPr>
            <p:ph type="title"/>
          </p:nvPr>
        </p:nvSpPr>
        <p:spPr/>
        <p:txBody>
          <a:bodyPr/>
          <a:lstStyle/>
          <a:p>
            <a:r>
              <a:rPr lang="en-US" b="1">
                <a:latin typeface="Arial" charset="0"/>
              </a:rPr>
              <a:t>2006 Kansas Oil Value</a:t>
            </a:r>
          </a:p>
        </p:txBody>
      </p:sp>
      <p:pic>
        <p:nvPicPr>
          <p:cNvPr id="459780" name="Picture 4" descr="kgs_2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3650" y="5638800"/>
            <a:ext cx="534988"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graphicFrame>
        <p:nvGraphicFramePr>
          <p:cNvPr id="414741" name="Object 21"/>
          <p:cNvGraphicFramePr>
            <a:graphicFrameLocks noChangeAspect="1"/>
          </p:cNvGraphicFramePr>
          <p:nvPr/>
        </p:nvGraphicFramePr>
        <p:xfrm>
          <a:off x="838200" y="1295400"/>
          <a:ext cx="7467600" cy="5105400"/>
        </p:xfrm>
        <a:graphic>
          <a:graphicData uri="http://schemas.openxmlformats.org/presentationml/2006/ole">
            <mc:AlternateContent xmlns:mc="http://schemas.openxmlformats.org/markup-compatibility/2006">
              <mc:Choice xmlns:v="urn:schemas-microsoft-com:vml" Requires="v">
                <p:oleObj spid="_x0000_s414757" name="Worksheet" r:id="rId4" imgW="8674608" imgH="5931408" progId="Excel.Sheet.8">
                  <p:embed/>
                </p:oleObj>
              </mc:Choice>
              <mc:Fallback>
                <p:oleObj name="Worksheet" r:id="rId4" imgW="8674608" imgH="5931408" progId="Excel.Sheet.8">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7467600" cy="510540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4722" name="Rectangle 2"/>
          <p:cNvSpPr>
            <a:spLocks noGrp="1" noChangeArrowheads="1"/>
          </p:cNvSpPr>
          <p:nvPr>
            <p:ph type="title"/>
          </p:nvPr>
        </p:nvSpPr>
        <p:spPr/>
        <p:txBody>
          <a:bodyPr/>
          <a:lstStyle/>
          <a:p>
            <a:r>
              <a:rPr lang="en-US" b="1">
                <a:latin typeface="Arial" charset="0"/>
              </a:rPr>
              <a:t>2007 Kansas Oil Value</a:t>
            </a:r>
          </a:p>
        </p:txBody>
      </p:sp>
    </p:spTree>
  </p:cSld>
  <p:clrMapOvr>
    <a:masterClrMapping/>
  </p:clrMapOvr>
  <p:transition xmlns:p14="http://schemas.microsoft.com/office/powerpoint/2010/mai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71043" name="Rectangle 3"/>
          <p:cNvSpPr>
            <a:spLocks noGrp="1" noChangeArrowheads="1"/>
          </p:cNvSpPr>
          <p:nvPr>
            <p:ph type="title"/>
          </p:nvPr>
        </p:nvSpPr>
        <p:spPr/>
        <p:txBody>
          <a:bodyPr/>
          <a:lstStyle/>
          <a:p>
            <a:r>
              <a:rPr lang="en-US" b="1">
                <a:latin typeface="Arial" charset="0"/>
              </a:rPr>
              <a:t>2008 Kansas Oil Value</a:t>
            </a:r>
          </a:p>
        </p:txBody>
      </p:sp>
      <p:graphicFrame>
        <p:nvGraphicFramePr>
          <p:cNvPr id="471050" name="Object 10"/>
          <p:cNvGraphicFramePr>
            <a:graphicFrameLocks noChangeAspect="1"/>
          </p:cNvGraphicFramePr>
          <p:nvPr/>
        </p:nvGraphicFramePr>
        <p:xfrm>
          <a:off x="838200" y="1295400"/>
          <a:ext cx="7462838" cy="5102225"/>
        </p:xfrm>
        <a:graphic>
          <a:graphicData uri="http://schemas.openxmlformats.org/presentationml/2006/ole">
            <mc:AlternateContent xmlns:mc="http://schemas.openxmlformats.org/markup-compatibility/2006">
              <mc:Choice xmlns:v="urn:schemas-microsoft-com:vml" Requires="v">
                <p:oleObj spid="_x0000_s471066" name="Worksheet" r:id="rId4" imgW="8674608" imgH="5931408" progId="Excel.Sheet.8">
                  <p:embed/>
                </p:oleObj>
              </mc:Choice>
              <mc:Fallback>
                <p:oleObj name="Worksheet" r:id="rId4" imgW="8674608" imgH="5931408"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7462838" cy="510222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graphicFrame>
        <p:nvGraphicFramePr>
          <p:cNvPr id="481286" name="Object 6"/>
          <p:cNvGraphicFramePr>
            <a:graphicFrameLocks noChangeAspect="1"/>
          </p:cNvGraphicFramePr>
          <p:nvPr/>
        </p:nvGraphicFramePr>
        <p:xfrm>
          <a:off x="914400" y="1371600"/>
          <a:ext cx="7315200" cy="5002213"/>
        </p:xfrm>
        <a:graphic>
          <a:graphicData uri="http://schemas.openxmlformats.org/presentationml/2006/ole">
            <mc:AlternateContent xmlns:mc="http://schemas.openxmlformats.org/markup-compatibility/2006">
              <mc:Choice xmlns:v="urn:schemas-microsoft-com:vml" Requires="v">
                <p:oleObj spid="_x0000_s481302" name="Worksheet" r:id="rId4" imgW="8674608" imgH="5931408" progId="Excel.Sheet.8">
                  <p:embed/>
                </p:oleObj>
              </mc:Choice>
              <mc:Fallback>
                <p:oleObj name="Worksheet" r:id="rId4" imgW="8674608" imgH="5931408"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71600"/>
                        <a:ext cx="7315200" cy="500221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282" name="Rectangle 2"/>
          <p:cNvSpPr>
            <a:spLocks noGrp="1" noChangeArrowheads="1"/>
          </p:cNvSpPr>
          <p:nvPr>
            <p:ph type="title"/>
          </p:nvPr>
        </p:nvSpPr>
        <p:spPr/>
        <p:txBody>
          <a:bodyPr/>
          <a:lstStyle/>
          <a:p>
            <a:r>
              <a:rPr lang="en-US" b="1">
                <a:latin typeface="Arial" charset="0"/>
              </a:rPr>
              <a:t>2009 Kansas Oil Value</a:t>
            </a:r>
          </a:p>
        </p:txBody>
      </p:sp>
    </p:spTree>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89475" name="Rectangle 3"/>
          <p:cNvSpPr>
            <a:spLocks noGrp="1" noChangeArrowheads="1"/>
          </p:cNvSpPr>
          <p:nvPr>
            <p:ph type="title"/>
          </p:nvPr>
        </p:nvSpPr>
        <p:spPr/>
        <p:txBody>
          <a:bodyPr/>
          <a:lstStyle/>
          <a:p>
            <a:r>
              <a:rPr lang="en-US" b="1">
                <a:latin typeface="Arial" charset="0"/>
              </a:rPr>
              <a:t>2010 Kansas Oil Value</a:t>
            </a:r>
          </a:p>
        </p:txBody>
      </p:sp>
      <p:graphicFrame>
        <p:nvGraphicFramePr>
          <p:cNvPr id="489477" name="Object 5"/>
          <p:cNvGraphicFramePr>
            <a:graphicFrameLocks noChangeAspect="1"/>
          </p:cNvGraphicFramePr>
          <p:nvPr/>
        </p:nvGraphicFramePr>
        <p:xfrm>
          <a:off x="1066800" y="1398588"/>
          <a:ext cx="7310438" cy="4997450"/>
        </p:xfrm>
        <a:graphic>
          <a:graphicData uri="http://schemas.openxmlformats.org/presentationml/2006/ole">
            <mc:AlternateContent xmlns:mc="http://schemas.openxmlformats.org/markup-compatibility/2006">
              <mc:Choice xmlns:v="urn:schemas-microsoft-com:vml" Requires="v">
                <p:oleObj spid="_x0000_s489493" name="Worksheet" r:id="rId4" imgW="8674608" imgH="5931408" progId="Excel.Sheet.8">
                  <p:embed/>
                </p:oleObj>
              </mc:Choice>
              <mc:Fallback>
                <p:oleObj name="Worksheet" r:id="rId4" imgW="8674608" imgH="5931408"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98588"/>
                        <a:ext cx="7310438" cy="499745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00738" name="Rectangle 2"/>
          <p:cNvSpPr>
            <a:spLocks noGrp="1" noChangeArrowheads="1"/>
          </p:cNvSpPr>
          <p:nvPr>
            <p:ph type="title"/>
          </p:nvPr>
        </p:nvSpPr>
        <p:spPr/>
        <p:txBody>
          <a:bodyPr/>
          <a:lstStyle/>
          <a:p>
            <a:r>
              <a:rPr lang="en-US" b="1">
                <a:latin typeface="Arial" charset="0"/>
              </a:rPr>
              <a:t>2011 Kansas Oil Value</a:t>
            </a:r>
          </a:p>
        </p:txBody>
      </p:sp>
      <p:graphicFrame>
        <p:nvGraphicFramePr>
          <p:cNvPr id="500743" name="Object 7"/>
          <p:cNvGraphicFramePr>
            <a:graphicFrameLocks noChangeAspect="1"/>
          </p:cNvGraphicFramePr>
          <p:nvPr/>
        </p:nvGraphicFramePr>
        <p:xfrm>
          <a:off x="914400" y="1293813"/>
          <a:ext cx="7462838" cy="5102225"/>
        </p:xfrm>
        <a:graphic>
          <a:graphicData uri="http://schemas.openxmlformats.org/presentationml/2006/ole">
            <mc:AlternateContent xmlns:mc="http://schemas.openxmlformats.org/markup-compatibility/2006">
              <mc:Choice xmlns:v="urn:schemas-microsoft-com:vml" Requires="v">
                <p:oleObj spid="_x0000_s500759" name="Worksheet" r:id="rId4" imgW="8674608" imgH="5931408" progId="Excel.Sheet.8">
                  <p:embed/>
                </p:oleObj>
              </mc:Choice>
              <mc:Fallback>
                <p:oleObj name="Worksheet" r:id="rId4" imgW="8674608" imgH="5931408"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3813"/>
                        <a:ext cx="7462838" cy="510222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1295400"/>
            <a:ext cx="7503552" cy="5105400"/>
          </a:xfrm>
          <a:prstGeom prst="rect">
            <a:avLst/>
          </a:prstGeom>
        </p:spPr>
      </p:pic>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08930" name="Rectangle 2"/>
          <p:cNvSpPr>
            <a:spLocks noGrp="1" noChangeArrowheads="1"/>
          </p:cNvSpPr>
          <p:nvPr>
            <p:ph type="title"/>
          </p:nvPr>
        </p:nvSpPr>
        <p:spPr/>
        <p:txBody>
          <a:bodyPr/>
          <a:lstStyle/>
          <a:p>
            <a:r>
              <a:rPr lang="en-US" b="1">
                <a:latin typeface="Arial" charset="0"/>
              </a:rPr>
              <a:t>2012 Kansas Oil Value</a:t>
            </a:r>
          </a:p>
        </p:txBody>
      </p:sp>
    </p:spTree>
  </p:cSld>
  <p:clrMapOvr>
    <a:masterClrMapping/>
  </p:clrMapOvr>
  <p:transition xmlns:p14="http://schemas.microsoft.com/office/powerpoint/2010/mai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516764482"/>
              </p:ext>
            </p:extLst>
          </p:nvPr>
        </p:nvGraphicFramePr>
        <p:xfrm>
          <a:off x="1066800" y="1371600"/>
          <a:ext cx="7311838" cy="497205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08930" name="Rectangle 2"/>
          <p:cNvSpPr>
            <a:spLocks noGrp="1" noChangeArrowheads="1"/>
          </p:cNvSpPr>
          <p:nvPr>
            <p:ph type="title"/>
          </p:nvPr>
        </p:nvSpPr>
        <p:spPr/>
        <p:txBody>
          <a:bodyPr/>
          <a:lstStyle/>
          <a:p>
            <a:r>
              <a:rPr lang="en-US" b="1" dirty="0" smtClean="0">
                <a:latin typeface="Arial" charset="0"/>
              </a:rPr>
              <a:t>2013 </a:t>
            </a:r>
            <a:r>
              <a:rPr lang="en-US" b="1" dirty="0">
                <a:latin typeface="Arial" charset="0"/>
              </a:rPr>
              <a:t>Kansas Oil Value</a:t>
            </a:r>
          </a:p>
        </p:txBody>
      </p:sp>
    </p:spTree>
    <p:extLst>
      <p:ext uri="{BB962C8B-B14F-4D97-AF65-F5344CB8AC3E}">
        <p14:creationId xmlns:p14="http://schemas.microsoft.com/office/powerpoint/2010/main" val="2123854644"/>
      </p:ext>
    </p:extLst>
  </p:cSld>
  <p:clrMapOvr>
    <a:masterClrMapping/>
  </p:clrMapOvr>
  <p:transition xmlns:p14="http://schemas.microsoft.com/office/powerpoint/2010/mai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360450" name="Rectangle 2"/>
          <p:cNvSpPr>
            <a:spLocks noGrp="1" noChangeArrowheads="1"/>
          </p:cNvSpPr>
          <p:nvPr>
            <p:ph type="title"/>
          </p:nvPr>
        </p:nvSpPr>
        <p:spPr>
          <a:xfrm>
            <a:off x="0" y="0"/>
            <a:ext cx="9144000" cy="1143000"/>
          </a:xfrm>
        </p:spPr>
        <p:txBody>
          <a:bodyPr/>
          <a:lstStyle/>
          <a:p>
            <a:r>
              <a:rPr lang="en-US" b="1" dirty="0">
                <a:latin typeface="Arial" charset="0"/>
              </a:rPr>
              <a:t>Kansas Historical Oil Production</a:t>
            </a:r>
          </a:p>
        </p:txBody>
      </p:sp>
      <p:pic>
        <p:nvPicPr>
          <p:cNvPr id="3" name="Picture 2"/>
          <p:cNvPicPr>
            <a:picLocks noChangeAspect="1"/>
          </p:cNvPicPr>
          <p:nvPr/>
        </p:nvPicPr>
        <p:blipFill>
          <a:blip r:embed="rId3"/>
          <a:stretch>
            <a:fillRect/>
          </a:stretch>
        </p:blipFill>
        <p:spPr>
          <a:xfrm>
            <a:off x="1143000" y="1376743"/>
            <a:ext cx="6947066" cy="5100257"/>
          </a:xfrm>
          <a:prstGeom prst="rect">
            <a:avLst/>
          </a:prstGeom>
        </p:spPr>
      </p:pic>
    </p:spTree>
  </p:cSld>
  <p:clrMapOvr>
    <a:masterClrMapping/>
  </p:clrMapOvr>
  <p:transition xmlns:p14="http://schemas.microsoft.com/office/powerpoint/2010/mai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50572" name="Picture 12" descr="county_change_in_oil.gif                                       00819AD1Macintosh HD                   C27742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8001000" cy="5024438"/>
          </a:xfrm>
          <a:prstGeom prst="rect">
            <a:avLst/>
          </a:prstGeom>
          <a:noFill/>
          <a:extLst>
            <a:ext uri="{909E8E84-426E-40dd-AFC4-6F175D3DCCD1}">
              <a14:hiddenFill xmlns:a14="http://schemas.microsoft.com/office/drawing/2010/main">
                <a:solidFill>
                  <a:srgbClr val="FFFFFF"/>
                </a:solidFill>
              </a14:hiddenFill>
            </a:ext>
          </a:extLst>
        </p:spPr>
      </p:pic>
      <p:sp>
        <p:nvSpPr>
          <p:cNvPr id="450564" name="Rectangle 4"/>
          <p:cNvSpPr>
            <a:spLocks noGrp="1" noChangeArrowheads="1"/>
          </p:cNvSpPr>
          <p:nvPr>
            <p:ph type="title"/>
          </p:nvPr>
        </p:nvSpPr>
        <p:spPr/>
        <p:txBody>
          <a:bodyPr/>
          <a:lstStyle/>
          <a:p>
            <a:r>
              <a:rPr lang="en-US"/>
              <a:t>County Oil Production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6800" y="1371600"/>
            <a:ext cx="7010400" cy="5146753"/>
          </a:xfrm>
          <a:prstGeom prst="rect">
            <a:avLst/>
          </a:prstGeom>
        </p:spPr>
      </p:pic>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34178" name="Rectangle 2"/>
          <p:cNvSpPr>
            <a:spLocks noGrp="1" noChangeArrowheads="1"/>
          </p:cNvSpPr>
          <p:nvPr>
            <p:ph type="title"/>
          </p:nvPr>
        </p:nvSpPr>
        <p:spPr>
          <a:xfrm>
            <a:off x="0" y="0"/>
            <a:ext cx="9144000" cy="1143000"/>
          </a:xfrm>
        </p:spPr>
        <p:txBody>
          <a:bodyPr/>
          <a:lstStyle/>
          <a:p>
            <a:r>
              <a:rPr lang="en-US" sz="4000" b="1" dirty="0">
                <a:latin typeface="Arial" charset="0"/>
              </a:rPr>
              <a:t>Kansas Historical Gas Production</a:t>
            </a:r>
          </a:p>
        </p:txBody>
      </p:sp>
    </p:spTree>
  </p:cSld>
  <p:clrMapOvr>
    <a:masterClrMapping/>
  </p:clrMapOvr>
  <p:transition xmlns:p14="http://schemas.microsoft.com/office/powerpoint/2010/mai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57730" name="Rectangle 2"/>
          <p:cNvSpPr>
            <a:spLocks noGrp="1" noChangeArrowheads="1"/>
          </p:cNvSpPr>
          <p:nvPr>
            <p:ph type="title"/>
          </p:nvPr>
        </p:nvSpPr>
        <p:spPr/>
        <p:txBody>
          <a:bodyPr/>
          <a:lstStyle/>
          <a:p>
            <a:r>
              <a:rPr lang="en-US" b="1" dirty="0">
                <a:latin typeface="Arial" charset="0"/>
              </a:rPr>
              <a:t>Kansas Gas Production</a:t>
            </a:r>
          </a:p>
        </p:txBody>
      </p:sp>
      <p:graphicFrame>
        <p:nvGraphicFramePr>
          <p:cNvPr id="457731" name="Object 3"/>
          <p:cNvGraphicFramePr>
            <a:graphicFrameLocks noChangeAspect="1"/>
          </p:cNvGraphicFramePr>
          <p:nvPr/>
        </p:nvGraphicFramePr>
        <p:xfrm>
          <a:off x="381000" y="1677988"/>
          <a:ext cx="8153400" cy="4200525"/>
        </p:xfrm>
        <a:graphic>
          <a:graphicData uri="http://schemas.openxmlformats.org/presentationml/2006/ole">
            <mc:AlternateContent xmlns:mc="http://schemas.openxmlformats.org/markup-compatibility/2006">
              <mc:Choice xmlns:v="urn:schemas-microsoft-com:vml" Requires="v">
                <p:oleObj spid="_x0000_s457749" name="Chart" r:id="rId4" imgW="6361176" imgH="3310128" progId="Excel.Chart.8">
                  <p:embed/>
                </p:oleObj>
              </mc:Choice>
              <mc:Fallback>
                <p:oleObj name="Chart" r:id="rId4" imgW="6361176" imgH="3310128"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77988"/>
                        <a:ext cx="8153400" cy="4200525"/>
                      </a:xfrm>
                      <a:prstGeom prst="rect">
                        <a:avLst/>
                      </a:prstGeom>
                      <a:solidFill>
                        <a:schemeClr val="tx2"/>
                      </a:solidFill>
                      <a:ln>
                        <a:noFill/>
                      </a:ln>
                      <a:effectLst>
                        <a:outerShdw blurRad="63500" dist="107763" dir="2700000" algn="ctr" rotWithShape="0">
                          <a:schemeClr val="tx1">
                            <a:alpha val="74998"/>
                          </a:schemeClr>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sp>
        <p:nvSpPr>
          <p:cNvPr id="457732" name="Text Box 4"/>
          <p:cNvSpPr txBox="1">
            <a:spLocks noChangeArrowheads="1"/>
          </p:cNvSpPr>
          <p:nvPr/>
        </p:nvSpPr>
        <p:spPr bwMode="auto">
          <a:xfrm>
            <a:off x="3657600" y="1295400"/>
            <a:ext cx="3733800" cy="517525"/>
          </a:xfrm>
          <a:prstGeom prst="rect">
            <a:avLst/>
          </a:prstGeom>
          <a:solidFill>
            <a:srgbClr val="FFFFFF"/>
          </a:solidFill>
          <a:ln>
            <a:noFill/>
          </a:ln>
          <a:effectLst>
            <a:outerShdw blurRad="63500" dist="107763" dir="2700000" algn="ctr" rotWithShape="0">
              <a:srgbClr val="000000">
                <a:alpha val="7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sz="1400" b="1" u="none">
                <a:latin typeface="Arial" charset="0"/>
              </a:rPr>
              <a:t>Production Through March 2009</a:t>
            </a:r>
          </a:p>
          <a:p>
            <a:r>
              <a:rPr kumimoji="0" lang="en-US" sz="1400" b="1" u="none">
                <a:latin typeface="Arial" charset="0"/>
              </a:rPr>
              <a:t>Wellhead Prices Through June 2009</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1678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500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6770" name="Rectangle 2"/>
          <p:cNvSpPr>
            <a:spLocks noGrp="1" noChangeArrowheads="1"/>
          </p:cNvSpPr>
          <p:nvPr>
            <p:ph type="title"/>
          </p:nvPr>
        </p:nvSpPr>
        <p:spPr>
          <a:xfrm>
            <a:off x="0" y="0"/>
            <a:ext cx="9144000" cy="1143000"/>
          </a:xfrm>
        </p:spPr>
        <p:txBody>
          <a:bodyPr/>
          <a:lstStyle/>
          <a:p>
            <a:r>
              <a:rPr lang="en-US" b="1">
                <a:latin typeface="Arial" charset="0"/>
              </a:rPr>
              <a:t>2006 Kansas Gas Production</a:t>
            </a:r>
          </a:p>
        </p:txBody>
      </p:sp>
      <p:pic>
        <p:nvPicPr>
          <p:cNvPr id="416773" name="Picture 5" descr="kgs_2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5713" y="5772150"/>
            <a:ext cx="53340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61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49375"/>
            <a:ext cx="7386638"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1827" name="Rectangle 3"/>
          <p:cNvSpPr>
            <a:spLocks noGrp="1" noChangeArrowheads="1"/>
          </p:cNvSpPr>
          <p:nvPr>
            <p:ph type="title"/>
          </p:nvPr>
        </p:nvSpPr>
        <p:spPr>
          <a:xfrm>
            <a:off x="0" y="0"/>
            <a:ext cx="9144000" cy="1143000"/>
          </a:xfrm>
        </p:spPr>
        <p:txBody>
          <a:bodyPr/>
          <a:lstStyle/>
          <a:p>
            <a:r>
              <a:rPr lang="en-US" b="1">
                <a:latin typeface="Arial" charset="0"/>
              </a:rPr>
              <a:t>2007 Kansas Gas Production</a:t>
            </a:r>
          </a:p>
        </p:txBody>
      </p:sp>
      <p:pic>
        <p:nvPicPr>
          <p:cNvPr id="461828" name="Picture 4" descr="kgs_2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5713" y="5772150"/>
            <a:ext cx="53340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75139" name="Rectangle 3"/>
          <p:cNvSpPr>
            <a:spLocks noGrp="1" noChangeArrowheads="1"/>
          </p:cNvSpPr>
          <p:nvPr>
            <p:ph type="title"/>
          </p:nvPr>
        </p:nvSpPr>
        <p:spPr>
          <a:xfrm>
            <a:off x="0" y="0"/>
            <a:ext cx="9144000" cy="1143000"/>
          </a:xfrm>
        </p:spPr>
        <p:txBody>
          <a:bodyPr/>
          <a:lstStyle/>
          <a:p>
            <a:r>
              <a:rPr lang="en-US" b="1">
                <a:latin typeface="Arial" charset="0"/>
              </a:rPr>
              <a:t>2008 Kansas Gas Production</a:t>
            </a:r>
          </a:p>
        </p:txBody>
      </p:sp>
      <p:graphicFrame>
        <p:nvGraphicFramePr>
          <p:cNvPr id="475146" name="Object 10"/>
          <p:cNvGraphicFramePr>
            <a:graphicFrameLocks noChangeAspect="1"/>
          </p:cNvGraphicFramePr>
          <p:nvPr/>
        </p:nvGraphicFramePr>
        <p:xfrm>
          <a:off x="914400" y="1371600"/>
          <a:ext cx="7310438" cy="4997450"/>
        </p:xfrm>
        <a:graphic>
          <a:graphicData uri="http://schemas.openxmlformats.org/presentationml/2006/ole">
            <mc:AlternateContent xmlns:mc="http://schemas.openxmlformats.org/markup-compatibility/2006">
              <mc:Choice xmlns:v="urn:schemas-microsoft-com:vml" Requires="v">
                <p:oleObj spid="_x0000_s475162" name="Worksheet" r:id="rId4" imgW="8674608" imgH="5931408" progId="Excel.Sheet.8">
                  <p:embed/>
                </p:oleObj>
              </mc:Choice>
              <mc:Fallback>
                <p:oleObj name="Worksheet" r:id="rId4" imgW="8674608" imgH="5931408"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71600"/>
                        <a:ext cx="7310438" cy="499745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83330" name="Rectangle 2"/>
          <p:cNvSpPr>
            <a:spLocks noGrp="1" noChangeArrowheads="1"/>
          </p:cNvSpPr>
          <p:nvPr>
            <p:ph type="title"/>
          </p:nvPr>
        </p:nvSpPr>
        <p:spPr>
          <a:xfrm>
            <a:off x="0" y="0"/>
            <a:ext cx="9144000" cy="1143000"/>
          </a:xfrm>
        </p:spPr>
        <p:txBody>
          <a:bodyPr/>
          <a:lstStyle/>
          <a:p>
            <a:r>
              <a:rPr lang="en-US" b="1">
                <a:latin typeface="Arial" charset="0"/>
              </a:rPr>
              <a:t>2009 Kansas Gas Production</a:t>
            </a:r>
          </a:p>
        </p:txBody>
      </p:sp>
      <p:graphicFrame>
        <p:nvGraphicFramePr>
          <p:cNvPr id="483335" name="Object 7"/>
          <p:cNvGraphicFramePr>
            <a:graphicFrameLocks noChangeAspect="1"/>
          </p:cNvGraphicFramePr>
          <p:nvPr/>
        </p:nvGraphicFramePr>
        <p:xfrm>
          <a:off x="838200" y="1346200"/>
          <a:ext cx="7386638" cy="5049838"/>
        </p:xfrm>
        <a:graphic>
          <a:graphicData uri="http://schemas.openxmlformats.org/presentationml/2006/ole">
            <mc:AlternateContent xmlns:mc="http://schemas.openxmlformats.org/markup-compatibility/2006">
              <mc:Choice xmlns:v="urn:schemas-microsoft-com:vml" Requires="v">
                <p:oleObj spid="_x0000_s483351" name="Worksheet" r:id="rId4" imgW="8674608" imgH="5931408" progId="Excel.Sheet.8">
                  <p:embed/>
                </p:oleObj>
              </mc:Choice>
              <mc:Fallback>
                <p:oleObj name="Worksheet" r:id="rId4" imgW="8674608" imgH="5931408"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46200"/>
                        <a:ext cx="7386638" cy="5049838"/>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91522" name="Rectangle 2"/>
          <p:cNvSpPr>
            <a:spLocks noGrp="1" noChangeArrowheads="1"/>
          </p:cNvSpPr>
          <p:nvPr>
            <p:ph type="title"/>
          </p:nvPr>
        </p:nvSpPr>
        <p:spPr>
          <a:xfrm>
            <a:off x="0" y="0"/>
            <a:ext cx="9144000" cy="1143000"/>
          </a:xfrm>
        </p:spPr>
        <p:txBody>
          <a:bodyPr/>
          <a:lstStyle/>
          <a:p>
            <a:r>
              <a:rPr lang="en-US" b="1">
                <a:latin typeface="Arial" charset="0"/>
              </a:rPr>
              <a:t>2010 Kansas Gas Production</a:t>
            </a:r>
          </a:p>
        </p:txBody>
      </p:sp>
      <p:graphicFrame>
        <p:nvGraphicFramePr>
          <p:cNvPr id="491526" name="Object 6"/>
          <p:cNvGraphicFramePr>
            <a:graphicFrameLocks noChangeAspect="1"/>
          </p:cNvGraphicFramePr>
          <p:nvPr/>
        </p:nvGraphicFramePr>
        <p:xfrm>
          <a:off x="762000" y="1344613"/>
          <a:ext cx="7386638" cy="5051425"/>
        </p:xfrm>
        <a:graphic>
          <a:graphicData uri="http://schemas.openxmlformats.org/presentationml/2006/ole">
            <mc:AlternateContent xmlns:mc="http://schemas.openxmlformats.org/markup-compatibility/2006">
              <mc:Choice xmlns:v="urn:schemas-microsoft-com:vml" Requires="v">
                <p:oleObj spid="_x0000_s491542" name="Worksheet" r:id="rId4" imgW="8674608" imgH="5931408" progId="Excel.Sheet.8">
                  <p:embed/>
                </p:oleObj>
              </mc:Choice>
              <mc:Fallback>
                <p:oleObj name="Worksheet" r:id="rId4" imgW="8674608" imgH="5931408"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44613"/>
                        <a:ext cx="7386638" cy="505142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02786" name="Rectangle 2"/>
          <p:cNvSpPr>
            <a:spLocks noGrp="1" noChangeArrowheads="1"/>
          </p:cNvSpPr>
          <p:nvPr>
            <p:ph type="title"/>
          </p:nvPr>
        </p:nvSpPr>
        <p:spPr>
          <a:xfrm>
            <a:off x="0" y="0"/>
            <a:ext cx="9144000" cy="1143000"/>
          </a:xfrm>
        </p:spPr>
        <p:txBody>
          <a:bodyPr/>
          <a:lstStyle/>
          <a:p>
            <a:r>
              <a:rPr lang="en-US" b="1">
                <a:latin typeface="Arial" charset="0"/>
              </a:rPr>
              <a:t>2011 Kansas Gas Production</a:t>
            </a:r>
          </a:p>
        </p:txBody>
      </p:sp>
      <p:graphicFrame>
        <p:nvGraphicFramePr>
          <p:cNvPr id="502791" name="Object 7"/>
          <p:cNvGraphicFramePr>
            <a:graphicFrameLocks noChangeAspect="1"/>
          </p:cNvGraphicFramePr>
          <p:nvPr/>
        </p:nvGraphicFramePr>
        <p:xfrm>
          <a:off x="990600" y="1398588"/>
          <a:ext cx="7310438" cy="4997450"/>
        </p:xfrm>
        <a:graphic>
          <a:graphicData uri="http://schemas.openxmlformats.org/presentationml/2006/ole">
            <mc:AlternateContent xmlns:mc="http://schemas.openxmlformats.org/markup-compatibility/2006">
              <mc:Choice xmlns:v="urn:schemas-microsoft-com:vml" Requires="v">
                <p:oleObj spid="_x0000_s502807" name="Worksheet" r:id="rId4" imgW="8674608" imgH="5931408" progId="Excel.Sheet.8">
                  <p:embed/>
                </p:oleObj>
              </mc:Choice>
              <mc:Fallback>
                <p:oleObj name="Worksheet" r:id="rId4" imgW="8674608" imgH="5931408"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98588"/>
                        <a:ext cx="7310438" cy="4997450"/>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1371600"/>
            <a:ext cx="7337859" cy="4992663"/>
          </a:xfrm>
          <a:prstGeom prst="rect">
            <a:avLst/>
          </a:prstGeom>
        </p:spPr>
      </p:pic>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10978" name="Rectangle 2"/>
          <p:cNvSpPr>
            <a:spLocks noGrp="1" noChangeArrowheads="1"/>
          </p:cNvSpPr>
          <p:nvPr>
            <p:ph type="title"/>
          </p:nvPr>
        </p:nvSpPr>
        <p:spPr>
          <a:xfrm>
            <a:off x="0" y="0"/>
            <a:ext cx="9144000" cy="1143000"/>
          </a:xfrm>
        </p:spPr>
        <p:txBody>
          <a:bodyPr/>
          <a:lstStyle/>
          <a:p>
            <a:r>
              <a:rPr lang="en-US" b="1">
                <a:latin typeface="Arial" charset="0"/>
              </a:rPr>
              <a:t>2012 Kansas Gas Production</a:t>
            </a:r>
          </a:p>
        </p:txBody>
      </p:sp>
    </p:spTree>
  </p:cSld>
  <p:clrMapOvr>
    <a:masterClrMapping/>
  </p:clrMapOvr>
  <p:transition xmlns:p14="http://schemas.microsoft.com/office/powerpoint/2010/mai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32130" name="Rectangle 2"/>
          <p:cNvSpPr>
            <a:spLocks noGrp="1" noChangeArrowheads="1"/>
          </p:cNvSpPr>
          <p:nvPr>
            <p:ph type="title"/>
          </p:nvPr>
        </p:nvSpPr>
        <p:spPr/>
        <p:txBody>
          <a:bodyPr/>
          <a:lstStyle/>
          <a:p>
            <a:r>
              <a:rPr lang="en-US" b="1" dirty="0">
                <a:latin typeface="Arial" charset="0"/>
              </a:rPr>
              <a:t>Kansas Oil Production</a:t>
            </a:r>
          </a:p>
        </p:txBody>
      </p:sp>
      <p:graphicFrame>
        <p:nvGraphicFramePr>
          <p:cNvPr id="432131" name="Object 3"/>
          <p:cNvGraphicFramePr>
            <a:graphicFrameLocks noChangeAspect="1"/>
          </p:cNvGraphicFramePr>
          <p:nvPr/>
        </p:nvGraphicFramePr>
        <p:xfrm>
          <a:off x="1168400" y="1444625"/>
          <a:ext cx="6805613" cy="4897438"/>
        </p:xfrm>
        <a:graphic>
          <a:graphicData uri="http://schemas.openxmlformats.org/presentationml/2006/ole">
            <mc:AlternateContent xmlns:mc="http://schemas.openxmlformats.org/markup-compatibility/2006">
              <mc:Choice xmlns:v="urn:schemas-microsoft-com:vml" Requires="v">
                <p:oleObj spid="_x0000_s432150" name="Chart" r:id="rId4" imgW="9012936" imgH="6178296" progId="Excel.Chart.8">
                  <p:embed/>
                </p:oleObj>
              </mc:Choice>
              <mc:Fallback>
                <p:oleObj name="Chart" r:id="rId4" imgW="9012936" imgH="6178296"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1444625"/>
                        <a:ext cx="6805613" cy="4897438"/>
                      </a:xfrm>
                      <a:prstGeom prst="rect">
                        <a:avLst/>
                      </a:prstGeom>
                      <a:solidFill>
                        <a:schemeClr val="tx2"/>
                      </a:solidFill>
                      <a:ln>
                        <a:noFill/>
                      </a:ln>
                      <a:effectLst>
                        <a:outerShdw blurRad="63500" dist="107763" dir="2700000" algn="ctr" rotWithShape="0">
                          <a:schemeClr val="tx1">
                            <a:alpha val="74998"/>
                          </a:schemeClr>
                        </a:outerShdw>
                      </a:effectLst>
                      <a:extLs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sp>
        <p:nvSpPr>
          <p:cNvPr id="432132" name="Text Box 4"/>
          <p:cNvSpPr txBox="1">
            <a:spLocks noChangeArrowheads="1"/>
          </p:cNvSpPr>
          <p:nvPr/>
        </p:nvSpPr>
        <p:spPr bwMode="auto">
          <a:xfrm>
            <a:off x="2895600" y="1600200"/>
            <a:ext cx="3810000" cy="517525"/>
          </a:xfrm>
          <a:prstGeom prst="rect">
            <a:avLst/>
          </a:prstGeom>
          <a:solidFill>
            <a:srgbClr val="FFFFFF"/>
          </a:solidFill>
          <a:ln>
            <a:noFill/>
          </a:ln>
          <a:effectLst>
            <a:outerShdw blurRad="63500" dist="107763" dir="2700000" algn="ctr" rotWithShape="0">
              <a:srgbClr val="000000">
                <a:alpha val="7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sz="1400" b="1" u="none">
                <a:latin typeface="Arial" charset="0"/>
              </a:rPr>
              <a:t>Production Through March 2009</a:t>
            </a:r>
          </a:p>
          <a:p>
            <a:r>
              <a:rPr kumimoji="0" lang="en-US" sz="1400" b="1" u="none">
                <a:latin typeface="Arial" charset="0"/>
              </a:rPr>
              <a:t>Wellhead Prices Through June 2009</a:t>
            </a:r>
          </a:p>
        </p:txBody>
      </p:sp>
    </p:spTree>
  </p:cSld>
  <p:clrMapOvr>
    <a:masterClrMapping/>
  </p:clrMapOvr>
  <p:transition xmlns:p14="http://schemas.microsoft.com/office/powerpoint/2010/mai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10978" name="Rectangle 2"/>
          <p:cNvSpPr>
            <a:spLocks noGrp="1" noChangeArrowheads="1"/>
          </p:cNvSpPr>
          <p:nvPr>
            <p:ph type="title"/>
          </p:nvPr>
        </p:nvSpPr>
        <p:spPr>
          <a:xfrm>
            <a:off x="0" y="0"/>
            <a:ext cx="9144000" cy="1143000"/>
          </a:xfrm>
        </p:spPr>
        <p:txBody>
          <a:bodyPr/>
          <a:lstStyle/>
          <a:p>
            <a:r>
              <a:rPr lang="en-US" b="1" dirty="0" smtClean="0">
                <a:latin typeface="Arial" charset="0"/>
              </a:rPr>
              <a:t>2013 </a:t>
            </a:r>
            <a:r>
              <a:rPr lang="en-US" b="1" dirty="0">
                <a:latin typeface="Arial" charset="0"/>
              </a:rPr>
              <a:t>Kansas Gas Production</a:t>
            </a:r>
          </a:p>
        </p:txBody>
      </p:sp>
      <p:graphicFrame>
        <p:nvGraphicFramePr>
          <p:cNvPr id="5" name="Chart 4"/>
          <p:cNvGraphicFramePr>
            <a:graphicFrameLocks noGrp="1"/>
          </p:cNvGraphicFramePr>
          <p:nvPr>
            <p:extLst>
              <p:ext uri="{D42A27DB-BD31-4B8C-83A1-F6EECF244321}">
                <p14:modId xmlns:p14="http://schemas.microsoft.com/office/powerpoint/2010/main" val="496747691"/>
              </p:ext>
            </p:extLst>
          </p:nvPr>
        </p:nvGraphicFramePr>
        <p:xfrm>
          <a:off x="990600" y="1371600"/>
          <a:ext cx="7258050" cy="4935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787005"/>
      </p:ext>
    </p:extLst>
  </p:cSld>
  <p:clrMapOvr>
    <a:masterClrMapping/>
  </p:clrMapOvr>
  <p:transition xmlns:p14="http://schemas.microsoft.com/office/powerpoint/2010/mai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1985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500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9842" name="Rectangle 2"/>
          <p:cNvSpPr>
            <a:spLocks noGrp="1" noChangeArrowheads="1"/>
          </p:cNvSpPr>
          <p:nvPr>
            <p:ph type="title"/>
          </p:nvPr>
        </p:nvSpPr>
        <p:spPr/>
        <p:txBody>
          <a:bodyPr/>
          <a:lstStyle/>
          <a:p>
            <a:r>
              <a:rPr lang="en-US" b="1">
                <a:latin typeface="Arial" charset="0"/>
              </a:rPr>
              <a:t>2006 Kansas Gas Value</a:t>
            </a:r>
          </a:p>
        </p:txBody>
      </p:sp>
      <p:pic>
        <p:nvPicPr>
          <p:cNvPr id="419845" name="Picture 5" descr="kgs_2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5775325"/>
            <a:ext cx="53340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graphicFrame>
        <p:nvGraphicFramePr>
          <p:cNvPr id="463879" name="Object 7"/>
          <p:cNvGraphicFramePr>
            <a:graphicFrameLocks noChangeAspect="1"/>
          </p:cNvGraphicFramePr>
          <p:nvPr/>
        </p:nvGraphicFramePr>
        <p:xfrm>
          <a:off x="990600" y="1371600"/>
          <a:ext cx="7391400" cy="5053013"/>
        </p:xfrm>
        <a:graphic>
          <a:graphicData uri="http://schemas.openxmlformats.org/presentationml/2006/ole">
            <mc:AlternateContent xmlns:mc="http://schemas.openxmlformats.org/markup-compatibility/2006">
              <mc:Choice xmlns:v="urn:schemas-microsoft-com:vml" Requires="v">
                <p:oleObj spid="_x0000_s463895" name="Worksheet" r:id="rId4" imgW="8674608" imgH="5931408" progId="Excel.Sheet.8">
                  <p:embed/>
                </p:oleObj>
              </mc:Choice>
              <mc:Fallback>
                <p:oleObj name="Worksheet" r:id="rId4" imgW="8674608" imgH="5931408"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71600"/>
                        <a:ext cx="7391400" cy="505301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63875" name="Rectangle 3"/>
          <p:cNvSpPr>
            <a:spLocks noGrp="1" noChangeArrowheads="1"/>
          </p:cNvSpPr>
          <p:nvPr>
            <p:ph type="title"/>
          </p:nvPr>
        </p:nvSpPr>
        <p:spPr/>
        <p:txBody>
          <a:bodyPr/>
          <a:lstStyle/>
          <a:p>
            <a:r>
              <a:rPr lang="en-US" b="1">
                <a:latin typeface="Arial" charset="0"/>
              </a:rPr>
              <a:t>2007 Kansas Gas Value</a:t>
            </a:r>
          </a:p>
        </p:txBody>
      </p:sp>
      <p:pic>
        <p:nvPicPr>
          <p:cNvPr id="463876" name="Picture 4" descr="kgs_2i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5775325"/>
            <a:ext cx="53340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77187" name="Rectangle 3"/>
          <p:cNvSpPr>
            <a:spLocks noGrp="1" noChangeArrowheads="1"/>
          </p:cNvSpPr>
          <p:nvPr>
            <p:ph type="title"/>
          </p:nvPr>
        </p:nvSpPr>
        <p:spPr/>
        <p:txBody>
          <a:bodyPr/>
          <a:lstStyle/>
          <a:p>
            <a:r>
              <a:rPr lang="en-US" b="1">
                <a:latin typeface="Arial" charset="0"/>
              </a:rPr>
              <a:t>2008 Kansas Gas Value</a:t>
            </a:r>
          </a:p>
        </p:txBody>
      </p:sp>
      <p:graphicFrame>
        <p:nvGraphicFramePr>
          <p:cNvPr id="477194" name="Object 10"/>
          <p:cNvGraphicFramePr>
            <a:graphicFrameLocks noChangeAspect="1"/>
          </p:cNvGraphicFramePr>
          <p:nvPr/>
        </p:nvGraphicFramePr>
        <p:xfrm>
          <a:off x="838200" y="1371600"/>
          <a:ext cx="7386638" cy="5049838"/>
        </p:xfrm>
        <a:graphic>
          <a:graphicData uri="http://schemas.openxmlformats.org/presentationml/2006/ole">
            <mc:AlternateContent xmlns:mc="http://schemas.openxmlformats.org/markup-compatibility/2006">
              <mc:Choice xmlns:v="urn:schemas-microsoft-com:vml" Requires="v">
                <p:oleObj spid="_x0000_s477210" name="Worksheet" r:id="rId4" imgW="8674608" imgH="5931408" progId="Excel.Sheet.8">
                  <p:embed/>
                </p:oleObj>
              </mc:Choice>
              <mc:Fallback>
                <p:oleObj name="Worksheet" r:id="rId4" imgW="8674608" imgH="5931408"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7386638" cy="5049838"/>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85378" name="Rectangle 2"/>
          <p:cNvSpPr>
            <a:spLocks noGrp="1" noChangeArrowheads="1"/>
          </p:cNvSpPr>
          <p:nvPr>
            <p:ph type="title"/>
          </p:nvPr>
        </p:nvSpPr>
        <p:spPr/>
        <p:txBody>
          <a:bodyPr/>
          <a:lstStyle/>
          <a:p>
            <a:r>
              <a:rPr lang="en-US" b="1">
                <a:latin typeface="Arial" charset="0"/>
              </a:rPr>
              <a:t>2009 Kansas Gas Value</a:t>
            </a:r>
          </a:p>
        </p:txBody>
      </p:sp>
      <p:graphicFrame>
        <p:nvGraphicFramePr>
          <p:cNvPr id="485382" name="Object 6"/>
          <p:cNvGraphicFramePr>
            <a:graphicFrameLocks noChangeAspect="1"/>
          </p:cNvGraphicFramePr>
          <p:nvPr/>
        </p:nvGraphicFramePr>
        <p:xfrm>
          <a:off x="838200" y="1346200"/>
          <a:ext cx="7386638" cy="5049838"/>
        </p:xfrm>
        <a:graphic>
          <a:graphicData uri="http://schemas.openxmlformats.org/presentationml/2006/ole">
            <mc:AlternateContent xmlns:mc="http://schemas.openxmlformats.org/markup-compatibility/2006">
              <mc:Choice xmlns:v="urn:schemas-microsoft-com:vml" Requires="v">
                <p:oleObj spid="_x0000_s485398" name="Worksheet" r:id="rId4" imgW="8674608" imgH="5931408" progId="Excel.Sheet.8">
                  <p:embed/>
                </p:oleObj>
              </mc:Choice>
              <mc:Fallback>
                <p:oleObj name="Worksheet" r:id="rId4" imgW="8674608" imgH="5931408"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46200"/>
                        <a:ext cx="7386638" cy="5049838"/>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graphicFrame>
        <p:nvGraphicFramePr>
          <p:cNvPr id="495622" name="Object 6"/>
          <p:cNvGraphicFramePr>
            <a:graphicFrameLocks noChangeAspect="1"/>
          </p:cNvGraphicFramePr>
          <p:nvPr/>
        </p:nvGraphicFramePr>
        <p:xfrm>
          <a:off x="838200" y="1295400"/>
          <a:ext cx="7462838" cy="5102225"/>
        </p:xfrm>
        <a:graphic>
          <a:graphicData uri="http://schemas.openxmlformats.org/presentationml/2006/ole">
            <mc:AlternateContent xmlns:mc="http://schemas.openxmlformats.org/markup-compatibility/2006">
              <mc:Choice xmlns:v="urn:schemas-microsoft-com:vml" Requires="v">
                <p:oleObj spid="_x0000_s495638" name="Worksheet" r:id="rId4" imgW="8674608" imgH="5931408" progId="Excel.Sheet.8">
                  <p:embed/>
                </p:oleObj>
              </mc:Choice>
              <mc:Fallback>
                <p:oleObj name="Worksheet" r:id="rId4" imgW="8674608" imgH="5931408"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7462838" cy="510222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5619" name="Rectangle 3"/>
          <p:cNvSpPr>
            <a:spLocks noGrp="1" noChangeArrowheads="1"/>
          </p:cNvSpPr>
          <p:nvPr>
            <p:ph type="title"/>
          </p:nvPr>
        </p:nvSpPr>
        <p:spPr/>
        <p:txBody>
          <a:bodyPr/>
          <a:lstStyle/>
          <a:p>
            <a:r>
              <a:rPr lang="en-US" b="1">
                <a:latin typeface="Arial" charset="0"/>
              </a:rPr>
              <a:t>2010 Kansas Gas Value</a:t>
            </a:r>
          </a:p>
        </p:txBody>
      </p:sp>
    </p:spTree>
  </p:cSld>
  <p:clrMapOvr>
    <a:masterClrMapping/>
  </p:clrMapOvr>
  <p:transition xmlns:p14="http://schemas.microsoft.com/office/powerpoint/2010/mai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04834" name="Rectangle 2"/>
          <p:cNvSpPr>
            <a:spLocks noGrp="1" noChangeArrowheads="1"/>
          </p:cNvSpPr>
          <p:nvPr>
            <p:ph type="title"/>
          </p:nvPr>
        </p:nvSpPr>
        <p:spPr/>
        <p:txBody>
          <a:bodyPr/>
          <a:lstStyle/>
          <a:p>
            <a:r>
              <a:rPr lang="en-US" b="1">
                <a:latin typeface="Arial" charset="0"/>
              </a:rPr>
              <a:t>2011 Kansas Gas Value</a:t>
            </a:r>
          </a:p>
        </p:txBody>
      </p:sp>
      <p:graphicFrame>
        <p:nvGraphicFramePr>
          <p:cNvPr id="504839" name="Object 7"/>
          <p:cNvGraphicFramePr>
            <a:graphicFrameLocks noChangeAspect="1"/>
          </p:cNvGraphicFramePr>
          <p:nvPr/>
        </p:nvGraphicFramePr>
        <p:xfrm>
          <a:off x="990600" y="1346200"/>
          <a:ext cx="7386638" cy="5049838"/>
        </p:xfrm>
        <a:graphic>
          <a:graphicData uri="http://schemas.openxmlformats.org/presentationml/2006/ole">
            <mc:AlternateContent xmlns:mc="http://schemas.openxmlformats.org/markup-compatibility/2006">
              <mc:Choice xmlns:v="urn:schemas-microsoft-com:vml" Requires="v">
                <p:oleObj spid="_x0000_s504855" name="Worksheet" r:id="rId4" imgW="8674608" imgH="5931408" progId="Excel.Sheet.8">
                  <p:embed/>
                </p:oleObj>
              </mc:Choice>
              <mc:Fallback>
                <p:oleObj name="Worksheet" r:id="rId4" imgW="8674608" imgH="5931408"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46200"/>
                        <a:ext cx="7386638" cy="5049838"/>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1371600"/>
            <a:ext cx="7407455" cy="5036439"/>
          </a:xfrm>
          <a:prstGeom prst="rect">
            <a:avLst/>
          </a:prstGeom>
        </p:spPr>
      </p:pic>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13026" name="Rectangle 2"/>
          <p:cNvSpPr>
            <a:spLocks noGrp="1" noChangeArrowheads="1"/>
          </p:cNvSpPr>
          <p:nvPr>
            <p:ph type="title"/>
          </p:nvPr>
        </p:nvSpPr>
        <p:spPr/>
        <p:txBody>
          <a:bodyPr/>
          <a:lstStyle/>
          <a:p>
            <a:r>
              <a:rPr lang="en-US" b="1">
                <a:latin typeface="Arial" charset="0"/>
              </a:rPr>
              <a:t>2012 Kansas Gas Value</a:t>
            </a:r>
          </a:p>
        </p:txBody>
      </p:sp>
    </p:spTree>
  </p:cSld>
  <p:clrMapOvr>
    <a:masterClrMapping/>
  </p:clrMapOvr>
  <p:transition xmlns:p14="http://schemas.microsoft.com/office/powerpoint/2010/mai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513026" name="Rectangle 2"/>
          <p:cNvSpPr>
            <a:spLocks noGrp="1" noChangeArrowheads="1"/>
          </p:cNvSpPr>
          <p:nvPr>
            <p:ph type="title"/>
          </p:nvPr>
        </p:nvSpPr>
        <p:spPr/>
        <p:txBody>
          <a:bodyPr/>
          <a:lstStyle/>
          <a:p>
            <a:r>
              <a:rPr lang="en-US" b="1" dirty="0" smtClean="0">
                <a:latin typeface="Arial" charset="0"/>
              </a:rPr>
              <a:t>2013 </a:t>
            </a:r>
            <a:r>
              <a:rPr lang="en-US" b="1" dirty="0">
                <a:latin typeface="Arial" charset="0"/>
              </a:rPr>
              <a:t>Kansas Gas Value</a:t>
            </a:r>
          </a:p>
        </p:txBody>
      </p:sp>
      <p:graphicFrame>
        <p:nvGraphicFramePr>
          <p:cNvPr id="5" name="Chart 4"/>
          <p:cNvGraphicFramePr>
            <a:graphicFrameLocks noGrp="1"/>
          </p:cNvGraphicFramePr>
          <p:nvPr>
            <p:extLst>
              <p:ext uri="{D42A27DB-BD31-4B8C-83A1-F6EECF244321}">
                <p14:modId xmlns:p14="http://schemas.microsoft.com/office/powerpoint/2010/main" val="373391929"/>
              </p:ext>
            </p:extLst>
          </p:nvPr>
        </p:nvGraphicFramePr>
        <p:xfrm>
          <a:off x="914400" y="1371600"/>
          <a:ext cx="7412970" cy="5034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738874"/>
      </p:ext>
    </p:extLst>
  </p:cSld>
  <p:clrMapOvr>
    <a:masterClrMapping/>
  </p:clrMapOvr>
  <p:transition xmlns:p14="http://schemas.microsoft.com/office/powerpoint/2010/mai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55683" name="Rectangle 3"/>
          <p:cNvSpPr>
            <a:spLocks noGrp="1" noChangeArrowheads="1"/>
          </p:cNvSpPr>
          <p:nvPr>
            <p:ph type="title"/>
          </p:nvPr>
        </p:nvSpPr>
        <p:spPr/>
        <p:txBody>
          <a:bodyPr/>
          <a:lstStyle/>
          <a:p>
            <a:r>
              <a:rPr lang="en-US"/>
              <a:t>County Gas Production</a:t>
            </a:r>
          </a:p>
        </p:txBody>
      </p:sp>
      <p:pic>
        <p:nvPicPr>
          <p:cNvPr id="455689" name="Picture 9" descr="county_change_in_gas.gif                                       00819AD1Macintosh HD                   C27742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848600" cy="502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382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239000" cy="495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38275" name="Picture 3" descr="kgs_2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2538" y="5638800"/>
            <a:ext cx="519112" cy="533400"/>
          </a:xfrm>
          <a:prstGeom prst="rect">
            <a:avLst/>
          </a:prstGeom>
          <a:noFill/>
          <a:extLst>
            <a:ext uri="{909E8E84-426E-40dd-AFC4-6F175D3DCCD1}">
              <a14:hiddenFill xmlns:a14="http://schemas.microsoft.com/office/drawing/2010/main">
                <a:solidFill>
                  <a:srgbClr val="FFFFFF"/>
                </a:solidFill>
              </a14:hiddenFill>
            </a:ext>
          </a:extLst>
        </p:spPr>
      </p:pic>
      <p:sp>
        <p:nvSpPr>
          <p:cNvPr id="438276" name="Rectangle 4"/>
          <p:cNvSpPr>
            <a:spLocks noGrp="1" noChangeArrowheads="1"/>
          </p:cNvSpPr>
          <p:nvPr>
            <p:ph type="title"/>
          </p:nvPr>
        </p:nvSpPr>
        <p:spPr/>
        <p:txBody>
          <a:bodyPr/>
          <a:lstStyle/>
          <a:p>
            <a:r>
              <a:rPr lang="en-US" b="1">
                <a:latin typeface="Arial" charset="0"/>
              </a:rPr>
              <a:t>2006 Kansas Oil Production</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71BA7A78-356B-3E44-9E44-9569E65EA178}" type="datetime4">
              <a:rPr lang="en-US"/>
              <a:pPr/>
              <a:t>March 4, 2014</a:t>
            </a:fld>
            <a:endParaRPr lang="en-US"/>
          </a:p>
        </p:txBody>
      </p:sp>
      <p:sp>
        <p:nvSpPr>
          <p:cNvPr id="448514" name="Rectangle 2"/>
          <p:cNvSpPr>
            <a:spLocks noGrp="1" noChangeArrowheads="1"/>
          </p:cNvSpPr>
          <p:nvPr>
            <p:ph type="title"/>
          </p:nvPr>
        </p:nvSpPr>
        <p:spPr>
          <a:xfrm>
            <a:off x="228600" y="228600"/>
            <a:ext cx="8686800" cy="838200"/>
          </a:xfrm>
        </p:spPr>
        <p:txBody>
          <a:bodyPr/>
          <a:lstStyle/>
          <a:p>
            <a:pPr>
              <a:lnSpc>
                <a:spcPct val="80000"/>
              </a:lnSpc>
            </a:pPr>
            <a:r>
              <a:rPr lang="en-US" sz="4000" b="1">
                <a:latin typeface="Arial" charset="0"/>
              </a:rPr>
              <a:t>Eastern Kansas Gas Production</a:t>
            </a:r>
          </a:p>
        </p:txBody>
      </p:sp>
      <p:graphicFrame>
        <p:nvGraphicFramePr>
          <p:cNvPr id="448515" name="Object 3"/>
          <p:cNvGraphicFramePr>
            <a:graphicFrameLocks noGrp="1" noChangeAspect="1"/>
          </p:cNvGraphicFramePr>
          <p:nvPr>
            <p:ph type="chart" idx="1"/>
          </p:nvPr>
        </p:nvGraphicFramePr>
        <p:xfrm>
          <a:off x="477838" y="1360488"/>
          <a:ext cx="8143875" cy="4848225"/>
        </p:xfrm>
        <a:graphic>
          <a:graphicData uri="http://schemas.openxmlformats.org/presentationml/2006/ole">
            <mc:AlternateContent xmlns:mc="http://schemas.openxmlformats.org/markup-compatibility/2006">
              <mc:Choice xmlns:v="urn:schemas-microsoft-com:vml" Requires="v">
                <p:oleObj spid="_x0000_s448534" name="Chart" r:id="rId4" imgW="8597900" imgH="5118100" progId="MSGraph.Chart.8">
                  <p:embed followColorScheme="full"/>
                </p:oleObj>
              </mc:Choice>
              <mc:Fallback>
                <p:oleObj name="Chart" r:id="rId4" imgW="8597900" imgH="51181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38" y="1360488"/>
                        <a:ext cx="8143875" cy="4848225"/>
                      </a:xfrm>
                      <a:prstGeom prst="rect">
                        <a:avLst/>
                      </a:prstGeom>
                      <a:solidFill>
                        <a:srgbClr val="FFFFFF"/>
                      </a:solidFill>
                    </p:spPr>
                  </p:pic>
                </p:oleObj>
              </mc:Fallback>
            </mc:AlternateContent>
          </a:graphicData>
        </a:graphic>
      </p:graphicFrame>
      <p:pic>
        <p:nvPicPr>
          <p:cNvPr id="448516" name="Picture 4" descr="kgs_2i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5029200"/>
            <a:ext cx="593725" cy="609600"/>
          </a:xfrm>
          <a:prstGeom prst="rect">
            <a:avLst/>
          </a:prstGeom>
          <a:noFill/>
          <a:extLst>
            <a:ext uri="{909E8E84-426E-40dd-AFC4-6F175D3DCCD1}">
              <a14:hiddenFill xmlns:a14="http://schemas.microsoft.com/office/drawing/2010/main">
                <a:solidFill>
                  <a:srgbClr val="FFFFFF"/>
                </a:solidFill>
              </a14:hiddenFill>
            </a:ext>
          </a:extLst>
        </p:spPr>
      </p:pic>
      <p:sp>
        <p:nvSpPr>
          <p:cNvPr id="448517" name="Text Box 5"/>
          <p:cNvSpPr txBox="1">
            <a:spLocks noChangeArrowheads="1"/>
          </p:cNvSpPr>
          <p:nvPr/>
        </p:nvSpPr>
        <p:spPr bwMode="auto">
          <a:xfrm>
            <a:off x="1752600" y="2911475"/>
            <a:ext cx="3216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0" lang="en-US" sz="1400" b="1" u="none"/>
              <a:t>2007 Production through December</a:t>
            </a:r>
          </a:p>
          <a:p>
            <a:pPr eaLnBrk="1" hangingPunct="1"/>
            <a:r>
              <a:rPr kumimoji="0" lang="en-US" sz="1400" b="1" u="none"/>
              <a:t>2007 Wellhead Price through December</a:t>
            </a:r>
          </a:p>
        </p:txBody>
      </p:sp>
      <p:sp>
        <p:nvSpPr>
          <p:cNvPr id="448518" name="Text Box 6"/>
          <p:cNvSpPr txBox="1">
            <a:spLocks noChangeArrowheads="1"/>
          </p:cNvSpPr>
          <p:nvPr/>
        </p:nvSpPr>
        <p:spPr bwMode="auto">
          <a:xfrm>
            <a:off x="1447800" y="3657600"/>
            <a:ext cx="2747963" cy="64928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0" lang="en-US" sz="1200" u="none"/>
              <a:t>Includes : Allen, Bourbon, Coffey, </a:t>
            </a:r>
          </a:p>
          <a:p>
            <a:pPr eaLnBrk="1" hangingPunct="1"/>
            <a:r>
              <a:rPr kumimoji="0" lang="en-US" sz="1200" u="none"/>
              <a:t>Crawford, Labette, Miami, Montgomery, </a:t>
            </a:r>
          </a:p>
          <a:p>
            <a:pPr eaLnBrk="1" hangingPunct="1"/>
            <a:r>
              <a:rPr kumimoji="0" lang="en-US" sz="1200" u="none"/>
              <a:t>Neosho, Wilson counties</a:t>
            </a:r>
          </a:p>
        </p:txBody>
      </p:sp>
    </p:spTree>
  </p:cSld>
  <p:clrMapOvr>
    <a:masterClrMapping/>
  </p:clrMapOvr>
  <p:transition xmlns:p14="http://schemas.microsoft.com/office/powerpoint/2010/main" advTm="5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362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295400"/>
            <a:ext cx="8237537"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6227" name="Rectangle 3"/>
          <p:cNvSpPr>
            <a:spLocks noGrp="1" noChangeArrowheads="1"/>
          </p:cNvSpPr>
          <p:nvPr>
            <p:ph type="title"/>
          </p:nvPr>
        </p:nvSpPr>
        <p:spPr/>
        <p:txBody>
          <a:bodyPr/>
          <a:lstStyle/>
          <a:p>
            <a:r>
              <a:rPr lang="en-US"/>
              <a:t>Value of Oil &amp; Gas</a:t>
            </a:r>
          </a:p>
        </p:txBody>
      </p:sp>
      <p:pic>
        <p:nvPicPr>
          <p:cNvPr id="436228" name="Picture 4" descr="kgs_2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5715000"/>
            <a:ext cx="53340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2190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0962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21890" name="Rectangle 2"/>
          <p:cNvSpPr>
            <a:spLocks noGrp="1" noChangeArrowheads="1"/>
          </p:cNvSpPr>
          <p:nvPr>
            <p:ph type="title"/>
          </p:nvPr>
        </p:nvSpPr>
        <p:spPr/>
        <p:txBody>
          <a:bodyPr/>
          <a:lstStyle/>
          <a:p>
            <a:r>
              <a:rPr lang="en-US"/>
              <a:t>Value of Oil &amp; Gas</a:t>
            </a:r>
          </a:p>
        </p:txBody>
      </p:sp>
      <p:pic>
        <p:nvPicPr>
          <p:cNvPr id="421892" name="Picture 4" descr="kgs_2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791200"/>
            <a:ext cx="533400" cy="54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295400"/>
            <a:ext cx="6915171" cy="5200472"/>
          </a:xfrm>
          <a:prstGeom prst="rect">
            <a:avLst/>
          </a:prstGeom>
        </p:spPr>
      </p:pic>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40324" name="Rectangle 4"/>
          <p:cNvSpPr>
            <a:spLocks noGrp="1" noChangeArrowheads="1"/>
          </p:cNvSpPr>
          <p:nvPr>
            <p:ph type="title"/>
          </p:nvPr>
        </p:nvSpPr>
        <p:spPr/>
        <p:txBody>
          <a:bodyPr/>
          <a:lstStyle/>
          <a:p>
            <a:r>
              <a:rPr lang="en-US"/>
              <a:t>Kansas Well Activity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1295400"/>
            <a:ext cx="6858000" cy="5160983"/>
          </a:xfrm>
          <a:prstGeom prst="rect">
            <a:avLst/>
          </a:prstGeom>
        </p:spPr>
      </p:pic>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42372" name="Rectangle 4"/>
          <p:cNvSpPr>
            <a:spLocks noGrp="1" noChangeArrowheads="1"/>
          </p:cNvSpPr>
          <p:nvPr>
            <p:ph type="title"/>
          </p:nvPr>
        </p:nvSpPr>
        <p:spPr/>
        <p:txBody>
          <a:bodyPr/>
          <a:lstStyle/>
          <a:p>
            <a:r>
              <a:rPr lang="en-US"/>
              <a:t>Kansas Well Activity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66800" y="1295400"/>
            <a:ext cx="6857999" cy="5160983"/>
          </a:xfrm>
          <a:prstGeom prst="rect">
            <a:avLst/>
          </a:prstGeom>
        </p:spPr>
      </p:pic>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44420" name="Rectangle 4"/>
          <p:cNvSpPr>
            <a:spLocks noGrp="1" noChangeArrowheads="1"/>
          </p:cNvSpPr>
          <p:nvPr>
            <p:ph type="title"/>
          </p:nvPr>
        </p:nvSpPr>
        <p:spPr/>
        <p:txBody>
          <a:bodyPr/>
          <a:lstStyle/>
          <a:p>
            <a:r>
              <a:rPr lang="en-US"/>
              <a:t>Kansas Well Activity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65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371600"/>
            <a:ext cx="7429500"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5923" name="Rectangle 3"/>
          <p:cNvSpPr>
            <a:spLocks noGrp="1" noChangeArrowheads="1"/>
          </p:cNvSpPr>
          <p:nvPr>
            <p:ph type="title"/>
          </p:nvPr>
        </p:nvSpPr>
        <p:spPr>
          <a:xfrm>
            <a:off x="0" y="0"/>
            <a:ext cx="9144000" cy="1143000"/>
          </a:xfrm>
        </p:spPr>
        <p:txBody>
          <a:bodyPr/>
          <a:lstStyle/>
          <a:p>
            <a:r>
              <a:rPr lang="en-US" b="1">
                <a:latin typeface="Arial" charset="0"/>
              </a:rPr>
              <a:t>Kansas Historical Oil Production</a:t>
            </a:r>
          </a:p>
        </p:txBody>
      </p:sp>
      <p:grpSp>
        <p:nvGrpSpPr>
          <p:cNvPr id="465924" name="Group 4"/>
          <p:cNvGrpSpPr>
            <a:grpSpLocks/>
          </p:cNvGrpSpPr>
          <p:nvPr/>
        </p:nvGrpSpPr>
        <p:grpSpPr bwMode="auto">
          <a:xfrm>
            <a:off x="1676400" y="4114800"/>
            <a:ext cx="1295400" cy="1143000"/>
            <a:chOff x="1152" y="2496"/>
            <a:chExt cx="816" cy="720"/>
          </a:xfrm>
        </p:grpSpPr>
        <p:sp>
          <p:nvSpPr>
            <p:cNvPr id="465925" name="Line 5"/>
            <p:cNvSpPr>
              <a:spLocks noChangeShapeType="1"/>
            </p:cNvSpPr>
            <p:nvPr/>
          </p:nvSpPr>
          <p:spPr bwMode="auto">
            <a:xfrm>
              <a:off x="1536" y="2544"/>
              <a:ext cx="432" cy="672"/>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26" name="Text Box 6"/>
            <p:cNvSpPr txBox="1">
              <a:spLocks noChangeArrowheads="1"/>
            </p:cNvSpPr>
            <p:nvPr/>
          </p:nvSpPr>
          <p:spPr bwMode="auto">
            <a:xfrm>
              <a:off x="1152" y="2496"/>
              <a:ext cx="624" cy="104"/>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Surface Anticlines</a:t>
              </a:r>
            </a:p>
          </p:txBody>
        </p:sp>
      </p:grpSp>
      <p:grpSp>
        <p:nvGrpSpPr>
          <p:cNvPr id="465927" name="Group 7"/>
          <p:cNvGrpSpPr>
            <a:grpSpLocks/>
          </p:cNvGrpSpPr>
          <p:nvPr/>
        </p:nvGrpSpPr>
        <p:grpSpPr bwMode="auto">
          <a:xfrm>
            <a:off x="2514600" y="3276600"/>
            <a:ext cx="1447800" cy="990600"/>
            <a:chOff x="1584" y="2208"/>
            <a:chExt cx="912" cy="624"/>
          </a:xfrm>
        </p:grpSpPr>
        <p:sp>
          <p:nvSpPr>
            <p:cNvPr id="465928" name="Line 8"/>
            <p:cNvSpPr>
              <a:spLocks noChangeShapeType="1"/>
            </p:cNvSpPr>
            <p:nvPr/>
          </p:nvSpPr>
          <p:spPr bwMode="auto">
            <a:xfrm>
              <a:off x="2112" y="2304"/>
              <a:ext cx="384" cy="528"/>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29" name="Text Box 9"/>
            <p:cNvSpPr txBox="1">
              <a:spLocks noChangeArrowheads="1"/>
            </p:cNvSpPr>
            <p:nvPr/>
          </p:nvSpPr>
          <p:spPr bwMode="auto">
            <a:xfrm>
              <a:off x="1584" y="2208"/>
              <a:ext cx="624" cy="200"/>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Reflection Seismic</a:t>
              </a:r>
            </a:p>
            <a:p>
              <a:r>
                <a:rPr lang="en-US" sz="1000" u="none"/>
                <a:t>Rotary Drilling</a:t>
              </a:r>
            </a:p>
          </p:txBody>
        </p:sp>
      </p:grpSp>
      <p:grpSp>
        <p:nvGrpSpPr>
          <p:cNvPr id="465930" name="Group 10"/>
          <p:cNvGrpSpPr>
            <a:grpSpLocks/>
          </p:cNvGrpSpPr>
          <p:nvPr/>
        </p:nvGrpSpPr>
        <p:grpSpPr bwMode="auto">
          <a:xfrm>
            <a:off x="3200400" y="2362200"/>
            <a:ext cx="1143000" cy="533400"/>
            <a:chOff x="2064" y="1392"/>
            <a:chExt cx="720" cy="336"/>
          </a:xfrm>
        </p:grpSpPr>
        <p:sp>
          <p:nvSpPr>
            <p:cNvPr id="465931" name="Line 11"/>
            <p:cNvSpPr>
              <a:spLocks noChangeShapeType="1"/>
            </p:cNvSpPr>
            <p:nvPr/>
          </p:nvSpPr>
          <p:spPr bwMode="auto">
            <a:xfrm>
              <a:off x="2544" y="1488"/>
              <a:ext cx="240" cy="240"/>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32" name="Text Box 12"/>
            <p:cNvSpPr txBox="1">
              <a:spLocks noChangeArrowheads="1"/>
            </p:cNvSpPr>
            <p:nvPr/>
          </p:nvSpPr>
          <p:spPr bwMode="auto">
            <a:xfrm>
              <a:off x="2064" y="1392"/>
              <a:ext cx="528" cy="104"/>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Waterflooding</a:t>
              </a:r>
            </a:p>
          </p:txBody>
        </p:sp>
      </p:grpSp>
      <p:grpSp>
        <p:nvGrpSpPr>
          <p:cNvPr id="465933" name="Group 13"/>
          <p:cNvGrpSpPr>
            <a:grpSpLocks/>
          </p:cNvGrpSpPr>
          <p:nvPr/>
        </p:nvGrpSpPr>
        <p:grpSpPr bwMode="auto">
          <a:xfrm>
            <a:off x="4572000" y="2425700"/>
            <a:ext cx="914400" cy="1003300"/>
            <a:chOff x="2880" y="1392"/>
            <a:chExt cx="576" cy="632"/>
          </a:xfrm>
        </p:grpSpPr>
        <p:sp>
          <p:nvSpPr>
            <p:cNvPr id="465934" name="Line 14"/>
            <p:cNvSpPr>
              <a:spLocks noChangeShapeType="1"/>
            </p:cNvSpPr>
            <p:nvPr/>
          </p:nvSpPr>
          <p:spPr bwMode="auto">
            <a:xfrm flipV="1">
              <a:off x="3188" y="1392"/>
              <a:ext cx="48" cy="528"/>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35" name="Text Box 15"/>
            <p:cNvSpPr txBox="1">
              <a:spLocks noChangeArrowheads="1"/>
            </p:cNvSpPr>
            <p:nvPr/>
          </p:nvSpPr>
          <p:spPr bwMode="auto">
            <a:xfrm>
              <a:off x="2880" y="1920"/>
              <a:ext cx="576" cy="104"/>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Suez Crisis 1956</a:t>
              </a:r>
            </a:p>
          </p:txBody>
        </p:sp>
      </p:grpSp>
      <p:grpSp>
        <p:nvGrpSpPr>
          <p:cNvPr id="465936" name="Group 16"/>
          <p:cNvGrpSpPr>
            <a:grpSpLocks/>
          </p:cNvGrpSpPr>
          <p:nvPr/>
        </p:nvGrpSpPr>
        <p:grpSpPr bwMode="auto">
          <a:xfrm>
            <a:off x="5334000" y="1981200"/>
            <a:ext cx="1828800" cy="381000"/>
            <a:chOff x="3360" y="1056"/>
            <a:chExt cx="1152" cy="240"/>
          </a:xfrm>
        </p:grpSpPr>
        <p:sp>
          <p:nvSpPr>
            <p:cNvPr id="465937" name="Line 17"/>
            <p:cNvSpPr>
              <a:spLocks noChangeShapeType="1"/>
            </p:cNvSpPr>
            <p:nvPr/>
          </p:nvSpPr>
          <p:spPr bwMode="auto">
            <a:xfrm flipH="1">
              <a:off x="3360" y="1152"/>
              <a:ext cx="480" cy="144"/>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38" name="Text Box 18"/>
            <p:cNvSpPr txBox="1">
              <a:spLocks noChangeArrowheads="1"/>
            </p:cNvSpPr>
            <p:nvPr/>
          </p:nvSpPr>
          <p:spPr bwMode="auto">
            <a:xfrm>
              <a:off x="3792" y="1056"/>
              <a:ext cx="720" cy="104"/>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Recession of 1958 </a:t>
              </a:r>
            </a:p>
          </p:txBody>
        </p:sp>
      </p:grpSp>
      <p:grpSp>
        <p:nvGrpSpPr>
          <p:cNvPr id="465939" name="Group 19"/>
          <p:cNvGrpSpPr>
            <a:grpSpLocks/>
          </p:cNvGrpSpPr>
          <p:nvPr/>
        </p:nvGrpSpPr>
        <p:grpSpPr bwMode="auto">
          <a:xfrm>
            <a:off x="5867400" y="2590800"/>
            <a:ext cx="1752600" cy="685800"/>
            <a:chOff x="3696" y="1632"/>
            <a:chExt cx="1104" cy="432"/>
          </a:xfrm>
        </p:grpSpPr>
        <p:sp>
          <p:nvSpPr>
            <p:cNvPr id="465940" name="Line 20"/>
            <p:cNvSpPr>
              <a:spLocks noChangeShapeType="1"/>
            </p:cNvSpPr>
            <p:nvPr/>
          </p:nvSpPr>
          <p:spPr bwMode="auto">
            <a:xfrm flipH="1">
              <a:off x="3696" y="1776"/>
              <a:ext cx="144" cy="288"/>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41" name="Text Box 21"/>
            <p:cNvSpPr txBox="1">
              <a:spLocks noChangeArrowheads="1"/>
            </p:cNvSpPr>
            <p:nvPr/>
          </p:nvSpPr>
          <p:spPr bwMode="auto">
            <a:xfrm>
              <a:off x="3792" y="1632"/>
              <a:ext cx="1008" cy="200"/>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TX Railroad Commission Sets Proration @ 100% - 1971</a:t>
              </a:r>
            </a:p>
          </p:txBody>
        </p:sp>
      </p:grpSp>
      <p:grpSp>
        <p:nvGrpSpPr>
          <p:cNvPr id="465942" name="Group 22"/>
          <p:cNvGrpSpPr>
            <a:grpSpLocks/>
          </p:cNvGrpSpPr>
          <p:nvPr/>
        </p:nvGrpSpPr>
        <p:grpSpPr bwMode="auto">
          <a:xfrm>
            <a:off x="4191000" y="3581400"/>
            <a:ext cx="1676400" cy="1384300"/>
            <a:chOff x="2688" y="2256"/>
            <a:chExt cx="1056" cy="872"/>
          </a:xfrm>
        </p:grpSpPr>
        <p:sp>
          <p:nvSpPr>
            <p:cNvPr id="465943" name="Text Box 23"/>
            <p:cNvSpPr txBox="1">
              <a:spLocks noChangeArrowheads="1"/>
            </p:cNvSpPr>
            <p:nvPr/>
          </p:nvSpPr>
          <p:spPr bwMode="auto">
            <a:xfrm>
              <a:off x="2688" y="3024"/>
              <a:ext cx="1008" cy="104"/>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Oil Price Controls - 1973</a:t>
              </a:r>
            </a:p>
          </p:txBody>
        </p:sp>
        <p:sp>
          <p:nvSpPr>
            <p:cNvPr id="465944" name="Line 24"/>
            <p:cNvSpPr>
              <a:spLocks noChangeShapeType="1"/>
            </p:cNvSpPr>
            <p:nvPr/>
          </p:nvSpPr>
          <p:spPr bwMode="auto">
            <a:xfrm flipV="1">
              <a:off x="3408" y="2256"/>
              <a:ext cx="336" cy="528"/>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45" name="Text Box 25"/>
            <p:cNvSpPr txBox="1">
              <a:spLocks noChangeArrowheads="1"/>
            </p:cNvSpPr>
            <p:nvPr/>
          </p:nvSpPr>
          <p:spPr bwMode="auto">
            <a:xfrm>
              <a:off x="2736" y="2784"/>
              <a:ext cx="1008" cy="200"/>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Yom Kippur War, Arab Oil Embargo - 1973</a:t>
              </a:r>
            </a:p>
          </p:txBody>
        </p:sp>
      </p:grpSp>
      <p:grpSp>
        <p:nvGrpSpPr>
          <p:cNvPr id="465946" name="Group 26"/>
          <p:cNvGrpSpPr>
            <a:grpSpLocks/>
          </p:cNvGrpSpPr>
          <p:nvPr/>
        </p:nvGrpSpPr>
        <p:grpSpPr bwMode="auto">
          <a:xfrm>
            <a:off x="4953000" y="4330700"/>
            <a:ext cx="1600200" cy="1079500"/>
            <a:chOff x="3072" y="2592"/>
            <a:chExt cx="1008" cy="680"/>
          </a:xfrm>
        </p:grpSpPr>
        <p:sp>
          <p:nvSpPr>
            <p:cNvPr id="465947" name="Line 27"/>
            <p:cNvSpPr>
              <a:spLocks noChangeShapeType="1"/>
            </p:cNvSpPr>
            <p:nvPr/>
          </p:nvSpPr>
          <p:spPr bwMode="auto">
            <a:xfrm flipV="1">
              <a:off x="3840" y="2592"/>
              <a:ext cx="96" cy="624"/>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48" name="Text Box 28"/>
            <p:cNvSpPr txBox="1">
              <a:spLocks noChangeArrowheads="1"/>
            </p:cNvSpPr>
            <p:nvPr/>
          </p:nvSpPr>
          <p:spPr bwMode="auto">
            <a:xfrm>
              <a:off x="3072" y="3168"/>
              <a:ext cx="1008" cy="104"/>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Iran-Iraq War - 1980</a:t>
              </a:r>
            </a:p>
          </p:txBody>
        </p:sp>
      </p:grpSp>
      <p:grpSp>
        <p:nvGrpSpPr>
          <p:cNvPr id="465949" name="Group 29"/>
          <p:cNvGrpSpPr>
            <a:grpSpLocks/>
          </p:cNvGrpSpPr>
          <p:nvPr/>
        </p:nvGrpSpPr>
        <p:grpSpPr bwMode="auto">
          <a:xfrm>
            <a:off x="6172200" y="3162300"/>
            <a:ext cx="1447800" cy="533400"/>
            <a:chOff x="3840" y="1920"/>
            <a:chExt cx="912" cy="336"/>
          </a:xfrm>
        </p:grpSpPr>
        <p:sp>
          <p:nvSpPr>
            <p:cNvPr id="465950" name="Line 30"/>
            <p:cNvSpPr>
              <a:spLocks noChangeShapeType="1"/>
            </p:cNvSpPr>
            <p:nvPr/>
          </p:nvSpPr>
          <p:spPr bwMode="auto">
            <a:xfrm flipH="1">
              <a:off x="4176" y="2064"/>
              <a:ext cx="96" cy="192"/>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51" name="Text Box 31"/>
            <p:cNvSpPr txBox="1">
              <a:spLocks noChangeArrowheads="1"/>
            </p:cNvSpPr>
            <p:nvPr/>
          </p:nvSpPr>
          <p:spPr bwMode="auto">
            <a:xfrm>
              <a:off x="3840" y="1920"/>
              <a:ext cx="912" cy="200"/>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Saudis Increase Production </a:t>
              </a:r>
            </a:p>
            <a:p>
              <a:r>
                <a:rPr lang="en-US" sz="1000" u="none"/>
                <a:t>(2  to 5 mmbd) - 1986</a:t>
              </a:r>
            </a:p>
          </p:txBody>
        </p:sp>
      </p:grpSp>
      <p:grpSp>
        <p:nvGrpSpPr>
          <p:cNvPr id="465952" name="Group 32"/>
          <p:cNvGrpSpPr>
            <a:grpSpLocks/>
          </p:cNvGrpSpPr>
          <p:nvPr/>
        </p:nvGrpSpPr>
        <p:grpSpPr bwMode="auto">
          <a:xfrm>
            <a:off x="5715000" y="4724400"/>
            <a:ext cx="1600200" cy="1079500"/>
            <a:chOff x="3552" y="2880"/>
            <a:chExt cx="1008" cy="680"/>
          </a:xfrm>
        </p:grpSpPr>
        <p:sp>
          <p:nvSpPr>
            <p:cNvPr id="465953" name="Line 33"/>
            <p:cNvSpPr>
              <a:spLocks noChangeShapeType="1"/>
            </p:cNvSpPr>
            <p:nvPr/>
          </p:nvSpPr>
          <p:spPr bwMode="auto">
            <a:xfrm flipV="1">
              <a:off x="4416" y="2880"/>
              <a:ext cx="96" cy="624"/>
            </a:xfrm>
            <a:prstGeom prst="line">
              <a:avLst/>
            </a:prstGeom>
            <a:noFill/>
            <a:ln w="28575" cap="sq">
              <a:solidFill>
                <a:srgbClr val="008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5954" name="Text Box 34"/>
            <p:cNvSpPr txBox="1">
              <a:spLocks noChangeArrowheads="1"/>
            </p:cNvSpPr>
            <p:nvPr/>
          </p:nvSpPr>
          <p:spPr bwMode="auto">
            <a:xfrm>
              <a:off x="3552" y="3456"/>
              <a:ext cx="1008" cy="104"/>
            </a:xfrm>
            <a:prstGeom prst="rect">
              <a:avLst/>
            </a:prstGeom>
            <a:solidFill>
              <a:srgbClr val="FFFF99"/>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000" u="none"/>
                <a:t>OPEC Quota Increase - 1997</a:t>
              </a:r>
            </a:p>
          </p:txBody>
        </p:sp>
      </p:gr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5924"/>
                                        </p:tgtEl>
                                        <p:attrNameLst>
                                          <p:attrName>style.visibility</p:attrName>
                                        </p:attrNameLst>
                                      </p:cBhvr>
                                      <p:to>
                                        <p:strVal val="visible"/>
                                      </p:to>
                                    </p:set>
                                    <p:animEffect transition="in" filter="dissolve">
                                      <p:cBhvr>
                                        <p:cTn id="7" dur="500"/>
                                        <p:tgtEl>
                                          <p:spTgt spid="46592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65927"/>
                                        </p:tgtEl>
                                        <p:attrNameLst>
                                          <p:attrName>style.visibility</p:attrName>
                                        </p:attrNameLst>
                                      </p:cBhvr>
                                      <p:to>
                                        <p:strVal val="visible"/>
                                      </p:to>
                                    </p:set>
                                    <p:animEffect transition="in" filter="dissolve">
                                      <p:cBhvr>
                                        <p:cTn id="11" dur="500"/>
                                        <p:tgtEl>
                                          <p:spTgt spid="465927"/>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65930"/>
                                        </p:tgtEl>
                                        <p:attrNameLst>
                                          <p:attrName>style.visibility</p:attrName>
                                        </p:attrNameLst>
                                      </p:cBhvr>
                                      <p:to>
                                        <p:strVal val="visible"/>
                                      </p:to>
                                    </p:set>
                                    <p:animEffect transition="in" filter="dissolve">
                                      <p:cBhvr>
                                        <p:cTn id="15" dur="500"/>
                                        <p:tgtEl>
                                          <p:spTgt spid="465930"/>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465933"/>
                                        </p:tgtEl>
                                        <p:attrNameLst>
                                          <p:attrName>style.visibility</p:attrName>
                                        </p:attrNameLst>
                                      </p:cBhvr>
                                      <p:to>
                                        <p:strVal val="visible"/>
                                      </p:to>
                                    </p:set>
                                    <p:animEffect transition="in" filter="dissolve">
                                      <p:cBhvr>
                                        <p:cTn id="19" dur="500"/>
                                        <p:tgtEl>
                                          <p:spTgt spid="465933"/>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465936"/>
                                        </p:tgtEl>
                                        <p:attrNameLst>
                                          <p:attrName>style.visibility</p:attrName>
                                        </p:attrNameLst>
                                      </p:cBhvr>
                                      <p:to>
                                        <p:strVal val="visible"/>
                                      </p:to>
                                    </p:set>
                                    <p:animEffect transition="in" filter="dissolve">
                                      <p:cBhvr>
                                        <p:cTn id="23" dur="500"/>
                                        <p:tgtEl>
                                          <p:spTgt spid="465936"/>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465939"/>
                                        </p:tgtEl>
                                        <p:attrNameLst>
                                          <p:attrName>style.visibility</p:attrName>
                                        </p:attrNameLst>
                                      </p:cBhvr>
                                      <p:to>
                                        <p:strVal val="visible"/>
                                      </p:to>
                                    </p:set>
                                    <p:animEffect transition="in" filter="dissolve">
                                      <p:cBhvr>
                                        <p:cTn id="27" dur="500"/>
                                        <p:tgtEl>
                                          <p:spTgt spid="465939"/>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465942"/>
                                        </p:tgtEl>
                                        <p:attrNameLst>
                                          <p:attrName>style.visibility</p:attrName>
                                        </p:attrNameLst>
                                      </p:cBhvr>
                                      <p:to>
                                        <p:strVal val="visible"/>
                                      </p:to>
                                    </p:set>
                                    <p:animEffect transition="in" filter="dissolve">
                                      <p:cBhvr>
                                        <p:cTn id="31" dur="500"/>
                                        <p:tgtEl>
                                          <p:spTgt spid="465942"/>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465946"/>
                                        </p:tgtEl>
                                        <p:attrNameLst>
                                          <p:attrName>style.visibility</p:attrName>
                                        </p:attrNameLst>
                                      </p:cBhvr>
                                      <p:to>
                                        <p:strVal val="visible"/>
                                      </p:to>
                                    </p:set>
                                    <p:animEffect transition="in" filter="dissolve">
                                      <p:cBhvr>
                                        <p:cTn id="35" dur="500"/>
                                        <p:tgtEl>
                                          <p:spTgt spid="465946"/>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465949"/>
                                        </p:tgtEl>
                                        <p:attrNameLst>
                                          <p:attrName>style.visibility</p:attrName>
                                        </p:attrNameLst>
                                      </p:cBhvr>
                                      <p:to>
                                        <p:strVal val="visible"/>
                                      </p:to>
                                    </p:set>
                                    <p:animEffect transition="in" filter="dissolve">
                                      <p:cBhvr>
                                        <p:cTn id="39" dur="500"/>
                                        <p:tgtEl>
                                          <p:spTgt spid="465949"/>
                                        </p:tgtEl>
                                      </p:cBhvr>
                                    </p:animEffect>
                                  </p:childTnLst>
                                </p:cTn>
                              </p:par>
                            </p:childTnLst>
                          </p:cTn>
                        </p:par>
                        <p:par>
                          <p:cTn id="40" fill="hold" nodeType="afterGroup">
                            <p:stCondLst>
                              <p:cond delay="4500"/>
                            </p:stCondLst>
                            <p:childTnLst>
                              <p:par>
                                <p:cTn id="41" presetID="9" presetClass="entr" presetSubtype="0" fill="hold" nodeType="afterEffect">
                                  <p:stCondLst>
                                    <p:cond delay="0"/>
                                  </p:stCondLst>
                                  <p:childTnLst>
                                    <p:set>
                                      <p:cBhvr>
                                        <p:cTn id="42" dur="1" fill="hold">
                                          <p:stCondLst>
                                            <p:cond delay="0"/>
                                          </p:stCondLst>
                                        </p:cTn>
                                        <p:tgtEl>
                                          <p:spTgt spid="465952"/>
                                        </p:tgtEl>
                                        <p:attrNameLst>
                                          <p:attrName>style.visibility</p:attrName>
                                        </p:attrNameLst>
                                      </p:cBhvr>
                                      <p:to>
                                        <p:strVal val="visible"/>
                                      </p:to>
                                    </p:set>
                                    <p:animEffect transition="in" filter="dissolve">
                                      <p:cBhvr>
                                        <p:cTn id="43" dur="500"/>
                                        <p:tgtEl>
                                          <p:spTgt spid="465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67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295400"/>
            <a:ext cx="7158037"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7971" name="Rectangle 3"/>
          <p:cNvSpPr>
            <a:spLocks noGrp="1" noChangeArrowheads="1"/>
          </p:cNvSpPr>
          <p:nvPr>
            <p:ph type="title"/>
          </p:nvPr>
        </p:nvSpPr>
        <p:spPr>
          <a:xfrm>
            <a:off x="0" y="0"/>
            <a:ext cx="9144000" cy="1143000"/>
          </a:xfrm>
        </p:spPr>
        <p:txBody>
          <a:bodyPr/>
          <a:lstStyle/>
          <a:p>
            <a:r>
              <a:rPr lang="en-US" b="1">
                <a:latin typeface="Arial" charset="0"/>
              </a:rPr>
              <a:t>Kansas Historical Gas Production</a:t>
            </a:r>
          </a:p>
        </p:txBody>
      </p:sp>
      <p:grpSp>
        <p:nvGrpSpPr>
          <p:cNvPr id="467972" name="Group 4"/>
          <p:cNvGrpSpPr>
            <a:grpSpLocks/>
          </p:cNvGrpSpPr>
          <p:nvPr/>
        </p:nvGrpSpPr>
        <p:grpSpPr bwMode="auto">
          <a:xfrm>
            <a:off x="1981200" y="4648200"/>
            <a:ext cx="2133600" cy="838200"/>
            <a:chOff x="1200" y="2928"/>
            <a:chExt cx="1344" cy="528"/>
          </a:xfrm>
        </p:grpSpPr>
        <p:sp>
          <p:nvSpPr>
            <p:cNvPr id="467973" name="Line 5"/>
            <p:cNvSpPr>
              <a:spLocks noChangeShapeType="1"/>
            </p:cNvSpPr>
            <p:nvPr/>
          </p:nvSpPr>
          <p:spPr bwMode="auto">
            <a:xfrm>
              <a:off x="2112" y="3120"/>
              <a:ext cx="432" cy="336"/>
            </a:xfrm>
            <a:prstGeom prst="line">
              <a:avLst/>
            </a:prstGeom>
            <a:noFill/>
            <a:ln w="28575" cap="sq">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7974" name="Text Box 6"/>
            <p:cNvSpPr txBox="1">
              <a:spLocks noChangeArrowheads="1"/>
            </p:cNvSpPr>
            <p:nvPr/>
          </p:nvSpPr>
          <p:spPr bwMode="auto">
            <a:xfrm>
              <a:off x="1200" y="2928"/>
              <a:ext cx="1008" cy="238"/>
            </a:xfrm>
            <a:prstGeom prst="rect">
              <a:avLst/>
            </a:prstGeom>
            <a:solidFill>
              <a:srgbClr val="FFFF99"/>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200" u="none"/>
                <a:t>Construction of Big Inch </a:t>
              </a:r>
            </a:p>
            <a:p>
              <a:r>
                <a:rPr lang="en-US" sz="1200" u="none"/>
                <a:t>&amp; Little Inch</a:t>
              </a:r>
            </a:p>
          </p:txBody>
        </p:sp>
      </p:grpSp>
      <p:grpSp>
        <p:nvGrpSpPr>
          <p:cNvPr id="467975" name="Group 7"/>
          <p:cNvGrpSpPr>
            <a:grpSpLocks/>
          </p:cNvGrpSpPr>
          <p:nvPr/>
        </p:nvGrpSpPr>
        <p:grpSpPr bwMode="auto">
          <a:xfrm>
            <a:off x="3238500" y="2362200"/>
            <a:ext cx="2667000" cy="377825"/>
            <a:chOff x="2112" y="1296"/>
            <a:chExt cx="1680" cy="238"/>
          </a:xfrm>
        </p:grpSpPr>
        <p:sp>
          <p:nvSpPr>
            <p:cNvPr id="467976" name="Line 8"/>
            <p:cNvSpPr>
              <a:spLocks noChangeShapeType="1"/>
            </p:cNvSpPr>
            <p:nvPr/>
          </p:nvSpPr>
          <p:spPr bwMode="auto">
            <a:xfrm flipV="1">
              <a:off x="3120" y="1296"/>
              <a:ext cx="672" cy="144"/>
            </a:xfrm>
            <a:prstGeom prst="line">
              <a:avLst/>
            </a:prstGeom>
            <a:noFill/>
            <a:ln w="28575" cap="sq">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7977" name="Text Box 9"/>
            <p:cNvSpPr txBox="1">
              <a:spLocks noChangeArrowheads="1"/>
            </p:cNvSpPr>
            <p:nvPr/>
          </p:nvSpPr>
          <p:spPr bwMode="auto">
            <a:xfrm>
              <a:off x="2112" y="1296"/>
              <a:ext cx="1008" cy="238"/>
            </a:xfrm>
            <a:prstGeom prst="rect">
              <a:avLst/>
            </a:prstGeom>
            <a:solidFill>
              <a:srgbClr val="FFFF99"/>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200" u="none"/>
                <a:t>Energy Policy &amp; Conservation Act - 1975</a:t>
              </a:r>
            </a:p>
          </p:txBody>
        </p:sp>
      </p:grpSp>
      <p:grpSp>
        <p:nvGrpSpPr>
          <p:cNvPr id="467978" name="Group 10"/>
          <p:cNvGrpSpPr>
            <a:grpSpLocks/>
          </p:cNvGrpSpPr>
          <p:nvPr/>
        </p:nvGrpSpPr>
        <p:grpSpPr bwMode="auto">
          <a:xfrm>
            <a:off x="6248400" y="1905000"/>
            <a:ext cx="1828800" cy="533400"/>
            <a:chOff x="3936" y="1008"/>
            <a:chExt cx="1152" cy="336"/>
          </a:xfrm>
        </p:grpSpPr>
        <p:sp>
          <p:nvSpPr>
            <p:cNvPr id="467979" name="Line 11"/>
            <p:cNvSpPr>
              <a:spLocks noChangeShapeType="1"/>
            </p:cNvSpPr>
            <p:nvPr/>
          </p:nvSpPr>
          <p:spPr bwMode="auto">
            <a:xfrm flipH="1">
              <a:off x="3936" y="1152"/>
              <a:ext cx="288" cy="192"/>
            </a:xfrm>
            <a:prstGeom prst="line">
              <a:avLst/>
            </a:prstGeom>
            <a:noFill/>
            <a:ln w="28575" cap="sq">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7980" name="Text Box 12"/>
            <p:cNvSpPr txBox="1">
              <a:spLocks noChangeArrowheads="1"/>
            </p:cNvSpPr>
            <p:nvPr/>
          </p:nvSpPr>
          <p:spPr bwMode="auto">
            <a:xfrm>
              <a:off x="4080" y="1008"/>
              <a:ext cx="1008" cy="238"/>
            </a:xfrm>
            <a:prstGeom prst="rect">
              <a:avLst/>
            </a:prstGeom>
            <a:solidFill>
              <a:srgbClr val="FFFF99"/>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200" u="none"/>
                <a:t>Power Plant &amp; Industrial Fuel Use Act - 1978</a:t>
              </a:r>
            </a:p>
          </p:txBody>
        </p:sp>
      </p:grpSp>
      <p:grpSp>
        <p:nvGrpSpPr>
          <p:cNvPr id="467981" name="Group 13"/>
          <p:cNvGrpSpPr>
            <a:grpSpLocks/>
          </p:cNvGrpSpPr>
          <p:nvPr/>
        </p:nvGrpSpPr>
        <p:grpSpPr bwMode="auto">
          <a:xfrm>
            <a:off x="5181600" y="4114800"/>
            <a:ext cx="1600200" cy="1139825"/>
            <a:chOff x="3264" y="2544"/>
            <a:chExt cx="1008" cy="718"/>
          </a:xfrm>
        </p:grpSpPr>
        <p:sp>
          <p:nvSpPr>
            <p:cNvPr id="467982" name="Line 14"/>
            <p:cNvSpPr>
              <a:spLocks noChangeShapeType="1"/>
            </p:cNvSpPr>
            <p:nvPr/>
          </p:nvSpPr>
          <p:spPr bwMode="auto">
            <a:xfrm flipV="1">
              <a:off x="3888" y="2544"/>
              <a:ext cx="192" cy="480"/>
            </a:xfrm>
            <a:prstGeom prst="line">
              <a:avLst/>
            </a:prstGeom>
            <a:noFill/>
            <a:ln w="28575" cap="sq">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7983" name="Text Box 15"/>
            <p:cNvSpPr txBox="1">
              <a:spLocks noChangeArrowheads="1"/>
            </p:cNvSpPr>
            <p:nvPr/>
          </p:nvSpPr>
          <p:spPr bwMode="auto">
            <a:xfrm>
              <a:off x="3264" y="3024"/>
              <a:ext cx="1008" cy="238"/>
            </a:xfrm>
            <a:prstGeom prst="rect">
              <a:avLst/>
            </a:prstGeom>
            <a:solidFill>
              <a:srgbClr val="FFFF99"/>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200" u="none"/>
                <a:t>Price &amp; Allocation Decontrol - 1981</a:t>
              </a:r>
            </a:p>
          </p:txBody>
        </p:sp>
      </p:grpSp>
      <p:grpSp>
        <p:nvGrpSpPr>
          <p:cNvPr id="467984" name="Group 16"/>
          <p:cNvGrpSpPr>
            <a:grpSpLocks/>
          </p:cNvGrpSpPr>
          <p:nvPr/>
        </p:nvGrpSpPr>
        <p:grpSpPr bwMode="auto">
          <a:xfrm>
            <a:off x="5867400" y="4038600"/>
            <a:ext cx="1600200" cy="1490663"/>
            <a:chOff x="3696" y="2496"/>
            <a:chExt cx="1008" cy="939"/>
          </a:xfrm>
        </p:grpSpPr>
        <p:sp>
          <p:nvSpPr>
            <p:cNvPr id="467985" name="Line 17"/>
            <p:cNvSpPr>
              <a:spLocks noChangeShapeType="1"/>
            </p:cNvSpPr>
            <p:nvPr/>
          </p:nvSpPr>
          <p:spPr bwMode="auto">
            <a:xfrm flipH="1" flipV="1">
              <a:off x="4224" y="2496"/>
              <a:ext cx="240" cy="864"/>
            </a:xfrm>
            <a:prstGeom prst="line">
              <a:avLst/>
            </a:prstGeom>
            <a:noFill/>
            <a:ln w="28575" cap="sq">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7986" name="Text Box 18"/>
            <p:cNvSpPr txBox="1">
              <a:spLocks noChangeArrowheads="1"/>
            </p:cNvSpPr>
            <p:nvPr/>
          </p:nvSpPr>
          <p:spPr bwMode="auto">
            <a:xfrm>
              <a:off x="3696" y="3312"/>
              <a:ext cx="1008" cy="123"/>
            </a:xfrm>
            <a:prstGeom prst="rect">
              <a:avLst/>
            </a:prstGeom>
            <a:solidFill>
              <a:srgbClr val="FFFF99"/>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200" u="none"/>
                <a:t>KCC Infill Order - 1086</a:t>
              </a:r>
            </a:p>
          </p:txBody>
        </p:sp>
      </p:grpSp>
      <p:grpSp>
        <p:nvGrpSpPr>
          <p:cNvPr id="467987" name="Group 19"/>
          <p:cNvGrpSpPr>
            <a:grpSpLocks/>
          </p:cNvGrpSpPr>
          <p:nvPr/>
        </p:nvGrpSpPr>
        <p:grpSpPr bwMode="auto">
          <a:xfrm>
            <a:off x="2743200" y="3276600"/>
            <a:ext cx="2209800" cy="838200"/>
            <a:chOff x="1728" y="2064"/>
            <a:chExt cx="1392" cy="528"/>
          </a:xfrm>
        </p:grpSpPr>
        <p:sp>
          <p:nvSpPr>
            <p:cNvPr id="467988" name="Line 20"/>
            <p:cNvSpPr>
              <a:spLocks noChangeShapeType="1"/>
            </p:cNvSpPr>
            <p:nvPr/>
          </p:nvSpPr>
          <p:spPr bwMode="auto">
            <a:xfrm>
              <a:off x="2688" y="2160"/>
              <a:ext cx="432" cy="432"/>
            </a:xfrm>
            <a:prstGeom prst="line">
              <a:avLst/>
            </a:prstGeom>
            <a:noFill/>
            <a:ln w="28575" cap="sq">
              <a:solidFill>
                <a:srgbClr val="FF33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7989" name="Text Box 21"/>
            <p:cNvSpPr txBox="1">
              <a:spLocks noChangeArrowheads="1"/>
            </p:cNvSpPr>
            <p:nvPr/>
          </p:nvSpPr>
          <p:spPr bwMode="auto">
            <a:xfrm>
              <a:off x="1728" y="2064"/>
              <a:ext cx="1104" cy="123"/>
            </a:xfrm>
            <a:prstGeom prst="rect">
              <a:avLst/>
            </a:prstGeom>
            <a:solidFill>
              <a:srgbClr val="FFFF99"/>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sz="1200" u="none"/>
                <a:t>Fracture Treatment - 1950</a:t>
              </a:r>
            </a:p>
          </p:txBody>
        </p:sp>
      </p:gr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7972"/>
                                        </p:tgtEl>
                                        <p:attrNameLst>
                                          <p:attrName>style.visibility</p:attrName>
                                        </p:attrNameLst>
                                      </p:cBhvr>
                                      <p:to>
                                        <p:strVal val="visible"/>
                                      </p:to>
                                    </p:set>
                                    <p:animEffect transition="in" filter="dissolve">
                                      <p:cBhvr>
                                        <p:cTn id="7" dur="500"/>
                                        <p:tgtEl>
                                          <p:spTgt spid="46797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67987"/>
                                        </p:tgtEl>
                                        <p:attrNameLst>
                                          <p:attrName>style.visibility</p:attrName>
                                        </p:attrNameLst>
                                      </p:cBhvr>
                                      <p:to>
                                        <p:strVal val="visible"/>
                                      </p:to>
                                    </p:set>
                                    <p:animEffect transition="in" filter="dissolve">
                                      <p:cBhvr>
                                        <p:cTn id="11" dur="500"/>
                                        <p:tgtEl>
                                          <p:spTgt spid="467987"/>
                                        </p:tgtEl>
                                      </p:cBhvr>
                                    </p:animEffect>
                                  </p:childTnLst>
                                </p:cTn>
                              </p:par>
                            </p:childTnLst>
                          </p:cTn>
                        </p:par>
                        <p:par>
                          <p:cTn id="12" fill="hold" nodeType="afterGroup">
                            <p:stCondLst>
                              <p:cond delay="1000"/>
                            </p:stCondLst>
                            <p:childTnLst>
                              <p:par>
                                <p:cTn id="13" presetID="9" presetClass="entr" presetSubtype="0" fill="hold" nodeType="afterEffect">
                                  <p:stCondLst>
                                    <p:cond delay="500"/>
                                  </p:stCondLst>
                                  <p:childTnLst>
                                    <p:set>
                                      <p:cBhvr>
                                        <p:cTn id="14" dur="1" fill="hold">
                                          <p:stCondLst>
                                            <p:cond delay="0"/>
                                          </p:stCondLst>
                                        </p:cTn>
                                        <p:tgtEl>
                                          <p:spTgt spid="467975"/>
                                        </p:tgtEl>
                                        <p:attrNameLst>
                                          <p:attrName>style.visibility</p:attrName>
                                        </p:attrNameLst>
                                      </p:cBhvr>
                                      <p:to>
                                        <p:strVal val="visible"/>
                                      </p:to>
                                    </p:set>
                                    <p:animEffect transition="in" filter="dissolve">
                                      <p:cBhvr>
                                        <p:cTn id="15" dur="500"/>
                                        <p:tgtEl>
                                          <p:spTgt spid="467975"/>
                                        </p:tgtEl>
                                      </p:cBhvr>
                                    </p:animEffect>
                                  </p:childTnLst>
                                </p:cTn>
                              </p:par>
                            </p:childTnLst>
                          </p:cTn>
                        </p:par>
                        <p:par>
                          <p:cTn id="16" fill="hold" nodeType="afterGroup">
                            <p:stCondLst>
                              <p:cond delay="2000"/>
                            </p:stCondLst>
                            <p:childTnLst>
                              <p:par>
                                <p:cTn id="17" presetID="9" presetClass="entr" presetSubtype="0" fill="hold" nodeType="afterEffect">
                                  <p:stCondLst>
                                    <p:cond delay="500"/>
                                  </p:stCondLst>
                                  <p:childTnLst>
                                    <p:set>
                                      <p:cBhvr>
                                        <p:cTn id="18" dur="1" fill="hold">
                                          <p:stCondLst>
                                            <p:cond delay="0"/>
                                          </p:stCondLst>
                                        </p:cTn>
                                        <p:tgtEl>
                                          <p:spTgt spid="467978"/>
                                        </p:tgtEl>
                                        <p:attrNameLst>
                                          <p:attrName>style.visibility</p:attrName>
                                        </p:attrNameLst>
                                      </p:cBhvr>
                                      <p:to>
                                        <p:strVal val="visible"/>
                                      </p:to>
                                    </p:set>
                                    <p:animEffect transition="in" filter="dissolve">
                                      <p:cBhvr>
                                        <p:cTn id="19" dur="500"/>
                                        <p:tgtEl>
                                          <p:spTgt spid="467978"/>
                                        </p:tgtEl>
                                      </p:cBhvr>
                                    </p:animEffect>
                                  </p:childTnLst>
                                </p:cTn>
                              </p:par>
                            </p:childTnLst>
                          </p:cTn>
                        </p:par>
                        <p:par>
                          <p:cTn id="20" fill="hold" nodeType="afterGroup">
                            <p:stCondLst>
                              <p:cond delay="3000"/>
                            </p:stCondLst>
                            <p:childTnLst>
                              <p:par>
                                <p:cTn id="21" presetID="9" presetClass="entr" presetSubtype="0" fill="hold" nodeType="afterEffect">
                                  <p:stCondLst>
                                    <p:cond delay="500"/>
                                  </p:stCondLst>
                                  <p:childTnLst>
                                    <p:set>
                                      <p:cBhvr>
                                        <p:cTn id="22" dur="1" fill="hold">
                                          <p:stCondLst>
                                            <p:cond delay="0"/>
                                          </p:stCondLst>
                                        </p:cTn>
                                        <p:tgtEl>
                                          <p:spTgt spid="467981"/>
                                        </p:tgtEl>
                                        <p:attrNameLst>
                                          <p:attrName>style.visibility</p:attrName>
                                        </p:attrNameLst>
                                      </p:cBhvr>
                                      <p:to>
                                        <p:strVal val="visible"/>
                                      </p:to>
                                    </p:set>
                                    <p:animEffect transition="in" filter="dissolve">
                                      <p:cBhvr>
                                        <p:cTn id="23" dur="500"/>
                                        <p:tgtEl>
                                          <p:spTgt spid="467981"/>
                                        </p:tgtEl>
                                      </p:cBhvr>
                                    </p:animEffect>
                                  </p:childTnLst>
                                </p:cTn>
                              </p:par>
                            </p:childTnLst>
                          </p:cTn>
                        </p:par>
                        <p:par>
                          <p:cTn id="24" fill="hold" nodeType="afterGroup">
                            <p:stCondLst>
                              <p:cond delay="4000"/>
                            </p:stCondLst>
                            <p:childTnLst>
                              <p:par>
                                <p:cTn id="25" presetID="9" presetClass="entr" presetSubtype="0" fill="hold" nodeType="afterEffect">
                                  <p:stCondLst>
                                    <p:cond delay="0"/>
                                  </p:stCondLst>
                                  <p:childTnLst>
                                    <p:set>
                                      <p:cBhvr>
                                        <p:cTn id="26" dur="1" fill="hold">
                                          <p:stCondLst>
                                            <p:cond delay="0"/>
                                          </p:stCondLst>
                                        </p:cTn>
                                        <p:tgtEl>
                                          <p:spTgt spid="467984"/>
                                        </p:tgtEl>
                                        <p:attrNameLst>
                                          <p:attrName>style.visibility</p:attrName>
                                        </p:attrNameLst>
                                      </p:cBhvr>
                                      <p:to>
                                        <p:strVal val="visible"/>
                                      </p:to>
                                    </p:set>
                                    <p:animEffect transition="in" filter="dissolve">
                                      <p:cBhvr>
                                        <p:cTn id="27" dur="500"/>
                                        <p:tgtEl>
                                          <p:spTgt spid="467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BA7A78-356B-3E44-9E44-9569E65EA178}" type="datetime4">
              <a:rPr lang="en-US"/>
              <a:pPr/>
              <a:t>March 4, 2014</a:t>
            </a:fld>
            <a:endParaRPr lang="en-US"/>
          </a:p>
        </p:txBody>
      </p:sp>
      <p:pic>
        <p:nvPicPr>
          <p:cNvPr id="41166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3152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1653" name="Picture 5" descr="kgs_2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2538" y="5638800"/>
            <a:ext cx="519112" cy="533400"/>
          </a:xfrm>
          <a:prstGeom prst="rect">
            <a:avLst/>
          </a:prstGeom>
          <a:noFill/>
          <a:extLst>
            <a:ext uri="{909E8E84-426E-40dd-AFC4-6F175D3DCCD1}">
              <a14:hiddenFill xmlns:a14="http://schemas.microsoft.com/office/drawing/2010/main">
                <a:solidFill>
                  <a:srgbClr val="FFFFFF"/>
                </a:solidFill>
              </a14:hiddenFill>
            </a:ext>
          </a:extLst>
        </p:spPr>
      </p:pic>
      <p:sp>
        <p:nvSpPr>
          <p:cNvPr id="411650" name="Rectangle 2"/>
          <p:cNvSpPr>
            <a:spLocks noGrp="1" noChangeArrowheads="1"/>
          </p:cNvSpPr>
          <p:nvPr>
            <p:ph type="title"/>
          </p:nvPr>
        </p:nvSpPr>
        <p:spPr/>
        <p:txBody>
          <a:bodyPr/>
          <a:lstStyle/>
          <a:p>
            <a:r>
              <a:rPr lang="en-US" b="1">
                <a:latin typeface="Arial" charset="0"/>
              </a:rPr>
              <a:t>2007 Kansas Oil Production</a:t>
            </a:r>
          </a:p>
        </p:txBody>
      </p:sp>
    </p:spTree>
  </p:cSld>
  <p:clrMapOvr>
    <a:masterClrMapping/>
  </p:clrMapOvr>
  <p:transition xmlns:p14="http://schemas.microsoft.com/office/powerpoint/2010/mai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73092" name="Rectangle 4"/>
          <p:cNvSpPr>
            <a:spLocks noGrp="1" noChangeArrowheads="1"/>
          </p:cNvSpPr>
          <p:nvPr>
            <p:ph type="title"/>
          </p:nvPr>
        </p:nvSpPr>
        <p:spPr/>
        <p:txBody>
          <a:bodyPr/>
          <a:lstStyle/>
          <a:p>
            <a:r>
              <a:rPr lang="en-US" b="1">
                <a:latin typeface="Arial" charset="0"/>
              </a:rPr>
              <a:t>2008 Kansas Oil Production</a:t>
            </a:r>
          </a:p>
        </p:txBody>
      </p:sp>
      <p:graphicFrame>
        <p:nvGraphicFramePr>
          <p:cNvPr id="473101" name="Object 13"/>
          <p:cNvGraphicFramePr>
            <a:graphicFrameLocks noChangeAspect="1"/>
          </p:cNvGraphicFramePr>
          <p:nvPr/>
        </p:nvGraphicFramePr>
        <p:xfrm>
          <a:off x="1066800" y="1295400"/>
          <a:ext cx="7386638" cy="5049838"/>
        </p:xfrm>
        <a:graphic>
          <a:graphicData uri="http://schemas.openxmlformats.org/presentationml/2006/ole">
            <mc:AlternateContent xmlns:mc="http://schemas.openxmlformats.org/markup-compatibility/2006">
              <mc:Choice xmlns:v="urn:schemas-microsoft-com:vml" Requires="v">
                <p:oleObj spid="_x0000_s473117" name="Worksheet" r:id="rId4" imgW="8674608" imgH="5931408" progId="Excel.Sheet.8">
                  <p:embed/>
                </p:oleObj>
              </mc:Choice>
              <mc:Fallback>
                <p:oleObj name="Worksheet" r:id="rId4" imgW="8674608" imgH="5931408" progId="Excel.Shee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95400"/>
                        <a:ext cx="7386638" cy="5049838"/>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graphicFrame>
        <p:nvGraphicFramePr>
          <p:cNvPr id="479240" name="Object 8"/>
          <p:cNvGraphicFramePr>
            <a:graphicFrameLocks noChangeAspect="1"/>
          </p:cNvGraphicFramePr>
          <p:nvPr/>
        </p:nvGraphicFramePr>
        <p:xfrm>
          <a:off x="838200" y="1295400"/>
          <a:ext cx="7462838" cy="5102225"/>
        </p:xfrm>
        <a:graphic>
          <a:graphicData uri="http://schemas.openxmlformats.org/presentationml/2006/ole">
            <mc:AlternateContent xmlns:mc="http://schemas.openxmlformats.org/markup-compatibility/2006">
              <mc:Choice xmlns:v="urn:schemas-microsoft-com:vml" Requires="v">
                <p:oleObj spid="_x0000_s479256" name="Worksheet" r:id="rId4" imgW="8674608" imgH="5931408" progId="Excel.Sheet.8">
                  <p:embed/>
                </p:oleObj>
              </mc:Choice>
              <mc:Fallback>
                <p:oleObj name="Worksheet" r:id="rId4" imgW="8674608" imgH="5931408"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7462838" cy="510222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79234" name="Rectangle 2"/>
          <p:cNvSpPr>
            <a:spLocks noGrp="1" noChangeArrowheads="1"/>
          </p:cNvSpPr>
          <p:nvPr>
            <p:ph type="title"/>
          </p:nvPr>
        </p:nvSpPr>
        <p:spPr/>
        <p:txBody>
          <a:bodyPr/>
          <a:lstStyle/>
          <a:p>
            <a:r>
              <a:rPr lang="en-US" b="1">
                <a:latin typeface="Arial" charset="0"/>
              </a:rPr>
              <a:t>2009 Kansas Oil Production</a:t>
            </a:r>
          </a:p>
        </p:txBody>
      </p:sp>
    </p:spTree>
  </p:cSld>
  <p:clrMapOvr>
    <a:masterClrMapping/>
  </p:clrMapOvr>
  <p:transition xmlns:p14="http://schemas.microsoft.com/office/powerpoint/2010/mai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87427" name="Rectangle 3"/>
          <p:cNvSpPr>
            <a:spLocks noGrp="1" noChangeArrowheads="1"/>
          </p:cNvSpPr>
          <p:nvPr>
            <p:ph type="title"/>
          </p:nvPr>
        </p:nvSpPr>
        <p:spPr/>
        <p:txBody>
          <a:bodyPr/>
          <a:lstStyle/>
          <a:p>
            <a:r>
              <a:rPr lang="en-US" b="1">
                <a:latin typeface="Arial" charset="0"/>
              </a:rPr>
              <a:t>2010 Kansas Oil Production</a:t>
            </a:r>
          </a:p>
        </p:txBody>
      </p:sp>
      <p:graphicFrame>
        <p:nvGraphicFramePr>
          <p:cNvPr id="487429" name="Object 5"/>
          <p:cNvGraphicFramePr>
            <a:graphicFrameLocks noChangeAspect="1"/>
          </p:cNvGraphicFramePr>
          <p:nvPr/>
        </p:nvGraphicFramePr>
        <p:xfrm>
          <a:off x="914400" y="1371600"/>
          <a:ext cx="7386638" cy="5049838"/>
        </p:xfrm>
        <a:graphic>
          <a:graphicData uri="http://schemas.openxmlformats.org/presentationml/2006/ole">
            <mc:AlternateContent xmlns:mc="http://schemas.openxmlformats.org/markup-compatibility/2006">
              <mc:Choice xmlns:v="urn:schemas-microsoft-com:vml" Requires="v">
                <p:oleObj spid="_x0000_s487445" name="Worksheet" r:id="rId4" imgW="8674608" imgH="5931408" progId="Excel.Sheet.8">
                  <p:embed/>
                </p:oleObj>
              </mc:Choice>
              <mc:Fallback>
                <p:oleObj name="Worksheet" r:id="rId4" imgW="8674608" imgH="5931408"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71600"/>
                        <a:ext cx="7386638" cy="5049838"/>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1BA7A78-356B-3E44-9E44-9569E65EA178}" type="datetime4">
              <a:rPr lang="en-US"/>
              <a:pPr/>
              <a:t>March 4, 2014</a:t>
            </a:fld>
            <a:endParaRPr lang="en-US"/>
          </a:p>
        </p:txBody>
      </p:sp>
      <p:sp>
        <p:nvSpPr>
          <p:cNvPr id="497666" name="Rectangle 2"/>
          <p:cNvSpPr>
            <a:spLocks noGrp="1" noChangeArrowheads="1"/>
          </p:cNvSpPr>
          <p:nvPr>
            <p:ph type="title"/>
          </p:nvPr>
        </p:nvSpPr>
        <p:spPr/>
        <p:txBody>
          <a:bodyPr/>
          <a:lstStyle/>
          <a:p>
            <a:r>
              <a:rPr lang="en-US" b="1">
                <a:latin typeface="Arial" charset="0"/>
              </a:rPr>
              <a:t>2011 Kansas Oil Production</a:t>
            </a:r>
          </a:p>
        </p:txBody>
      </p:sp>
      <p:graphicFrame>
        <p:nvGraphicFramePr>
          <p:cNvPr id="497672" name="Object 8"/>
          <p:cNvGraphicFramePr>
            <a:graphicFrameLocks noChangeAspect="1"/>
          </p:cNvGraphicFramePr>
          <p:nvPr/>
        </p:nvGraphicFramePr>
        <p:xfrm>
          <a:off x="914400" y="1241425"/>
          <a:ext cx="7539038" cy="5154613"/>
        </p:xfrm>
        <a:graphic>
          <a:graphicData uri="http://schemas.openxmlformats.org/presentationml/2006/ole">
            <mc:AlternateContent xmlns:mc="http://schemas.openxmlformats.org/markup-compatibility/2006">
              <mc:Choice xmlns:v="urn:schemas-microsoft-com:vml" Requires="v">
                <p:oleObj spid="_x0000_s497688" name="Worksheet" r:id="rId4" imgW="8674608" imgH="5931408" progId="Excel.Sheet.8">
                  <p:embed/>
                </p:oleObj>
              </mc:Choice>
              <mc:Fallback>
                <p:oleObj name="Worksheet" r:id="rId4" imgW="8674608" imgH="5931408"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41425"/>
                        <a:ext cx="7539038" cy="515461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BRANCHTO" val="264"/>
  <p:tag name="HOTSPOTTYPE" val="None"/>
  <p:tag name="DEFINEDINNAVIGATOR" val="False"/>
</p:tagLst>
</file>

<file path=ppt/theme/theme1.xml><?xml version="1.0" encoding="utf-8"?>
<a:theme xmlns:a="http://schemas.openxmlformats.org/drawingml/2006/main" name="Default Design">
  <a:themeElements>
    <a:clrScheme name="Default Design 1">
      <a:dk1>
        <a:srgbClr val="000000"/>
      </a:dk1>
      <a:lt1>
        <a:srgbClr val="006666"/>
      </a:lt1>
      <a:dk2>
        <a:srgbClr val="FFFFFF"/>
      </a:dk2>
      <a:lt2>
        <a:srgbClr val="969696"/>
      </a:lt2>
      <a:accent1>
        <a:srgbClr val="99FFCC"/>
      </a:accent1>
      <a:accent2>
        <a:srgbClr val="00CCCC"/>
      </a:accent2>
      <a:accent3>
        <a:srgbClr val="AAB8B8"/>
      </a:accent3>
      <a:accent4>
        <a:srgbClr val="000000"/>
      </a:accent4>
      <a:accent5>
        <a:srgbClr val="CAFFE2"/>
      </a:accent5>
      <a:accent6>
        <a:srgbClr val="00B9B9"/>
      </a:accent6>
      <a:hlink>
        <a:srgbClr val="CCCCFF"/>
      </a:hlink>
      <a:folHlink>
        <a:srgbClr val="A3BABA"/>
      </a:folHlink>
    </a:clrScheme>
    <a:fontScheme name="Default Design">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sng"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sng"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006666"/>
        </a:lt1>
        <a:dk2>
          <a:srgbClr val="FFFFFF"/>
        </a:dk2>
        <a:lt2>
          <a:srgbClr val="969696"/>
        </a:lt2>
        <a:accent1>
          <a:srgbClr val="99FFCC"/>
        </a:accent1>
        <a:accent2>
          <a:srgbClr val="00CCCC"/>
        </a:accent2>
        <a:accent3>
          <a:srgbClr val="AAB8B8"/>
        </a:accent3>
        <a:accent4>
          <a:srgbClr val="000000"/>
        </a:accent4>
        <a:accent5>
          <a:srgbClr val="CAFFE2"/>
        </a:accent5>
        <a:accent6>
          <a:srgbClr val="00B9B9"/>
        </a:accent6>
        <a:hlink>
          <a:srgbClr val="CCCCFF"/>
        </a:hlink>
        <a:folHlink>
          <a:srgbClr val="A3BAB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CC"/>
        </a:lt1>
        <a:dk2>
          <a:srgbClr val="000000"/>
        </a:dk2>
        <a:lt2>
          <a:srgbClr val="808000"/>
        </a:lt2>
        <a:accent1>
          <a:srgbClr val="669900"/>
        </a:accent1>
        <a:accent2>
          <a:srgbClr val="800000"/>
        </a:accent2>
        <a:accent3>
          <a:srgbClr val="FFFFE2"/>
        </a:accent3>
        <a:accent4>
          <a:srgbClr val="000000"/>
        </a:accent4>
        <a:accent5>
          <a:srgbClr val="B8CAAA"/>
        </a:accent5>
        <a:accent6>
          <a:srgbClr val="730000"/>
        </a:accent6>
        <a:hlink>
          <a:srgbClr val="CC9900"/>
        </a:hlink>
        <a:folHlink>
          <a:srgbClr val="FFFF9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DDDDDD"/>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336699"/>
        </a:lt1>
        <a:dk2>
          <a:srgbClr val="FFFFFF"/>
        </a:dk2>
        <a:lt2>
          <a:srgbClr val="6F9FCF"/>
        </a:lt2>
        <a:accent1>
          <a:srgbClr val="336633"/>
        </a:accent1>
        <a:accent2>
          <a:srgbClr val="00FFFF"/>
        </a:accent2>
        <a:accent3>
          <a:srgbClr val="ADB8CA"/>
        </a:accent3>
        <a:accent4>
          <a:srgbClr val="000000"/>
        </a:accent4>
        <a:accent5>
          <a:srgbClr val="ADB8AD"/>
        </a:accent5>
        <a:accent6>
          <a:srgbClr val="00E7E7"/>
        </a:accent6>
        <a:hlink>
          <a:srgbClr val="009999"/>
        </a:hlink>
        <a:folHlink>
          <a:srgbClr val="9CBCD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9123</TotalTime>
  <Words>2842</Words>
  <Application>Microsoft Macintosh PowerPoint</Application>
  <PresentationFormat>On-screen Show (4:3)</PresentationFormat>
  <Paragraphs>326</Paragraphs>
  <Slides>47</Slides>
  <Notes>43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Default Design</vt:lpstr>
      <vt:lpstr>Chart</vt:lpstr>
      <vt:lpstr>Worksheet</vt:lpstr>
      <vt:lpstr>Kansas Oil &amp; Gas Activity 1889 - 2013</vt:lpstr>
      <vt:lpstr>Kansas Historical Oil Production</vt:lpstr>
      <vt:lpstr>Kansas Oil Production</vt:lpstr>
      <vt:lpstr>2006 Kansas Oil Production</vt:lpstr>
      <vt:lpstr>2007 Kansas Oil Production</vt:lpstr>
      <vt:lpstr>2008 Kansas Oil Production</vt:lpstr>
      <vt:lpstr>2009 Kansas Oil Production</vt:lpstr>
      <vt:lpstr>2010 Kansas Oil Production</vt:lpstr>
      <vt:lpstr>2011 Kansas Oil Production</vt:lpstr>
      <vt:lpstr>2012 Kansas Oil Production</vt:lpstr>
      <vt:lpstr>2013 Kansas Oil Production</vt:lpstr>
      <vt:lpstr>2006 Kansas Oil Value</vt:lpstr>
      <vt:lpstr>2007 Kansas Oil Value</vt:lpstr>
      <vt:lpstr>2008 Kansas Oil Value</vt:lpstr>
      <vt:lpstr>2009 Kansas Oil Value</vt:lpstr>
      <vt:lpstr>2010 Kansas Oil Value</vt:lpstr>
      <vt:lpstr>2011 Kansas Oil Value</vt:lpstr>
      <vt:lpstr>2012 Kansas Oil Value</vt:lpstr>
      <vt:lpstr>2013 Kansas Oil Value</vt:lpstr>
      <vt:lpstr>County Oil Production</vt:lpstr>
      <vt:lpstr>Kansas Historical Gas Production</vt:lpstr>
      <vt:lpstr>Kansas Gas Production</vt:lpstr>
      <vt:lpstr>2006 Kansas Gas Production</vt:lpstr>
      <vt:lpstr>2007 Kansas Gas Production</vt:lpstr>
      <vt:lpstr>2008 Kansas Gas Production</vt:lpstr>
      <vt:lpstr>2009 Kansas Gas Production</vt:lpstr>
      <vt:lpstr>2010 Kansas Gas Production</vt:lpstr>
      <vt:lpstr>2011 Kansas Gas Production</vt:lpstr>
      <vt:lpstr>2012 Kansas Gas Production</vt:lpstr>
      <vt:lpstr>2013 Kansas Gas Production</vt:lpstr>
      <vt:lpstr>2006 Kansas Gas Value</vt:lpstr>
      <vt:lpstr>2007 Kansas Gas Value</vt:lpstr>
      <vt:lpstr>2008 Kansas Gas Value</vt:lpstr>
      <vt:lpstr>2009 Kansas Gas Value</vt:lpstr>
      <vt:lpstr>2010 Kansas Gas Value</vt:lpstr>
      <vt:lpstr>2011 Kansas Gas Value</vt:lpstr>
      <vt:lpstr>2012 Kansas Gas Value</vt:lpstr>
      <vt:lpstr>2013 Kansas Gas Value</vt:lpstr>
      <vt:lpstr>County Gas Production</vt:lpstr>
      <vt:lpstr>Eastern Kansas Gas Production</vt:lpstr>
      <vt:lpstr>Value of Oil &amp; Gas</vt:lpstr>
      <vt:lpstr>Value of Oil &amp; Gas</vt:lpstr>
      <vt:lpstr>Kansas Well Activity</vt:lpstr>
      <vt:lpstr>Kansas Well Activity</vt:lpstr>
      <vt:lpstr>Kansas Well Activity</vt:lpstr>
      <vt:lpstr>Kansas Historical Oil Production</vt:lpstr>
      <vt:lpstr>Kansas Historical Gas Production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2000 Kansas Energy Report</dc:title>
  <dc:creator>Tim Carr</dc:creator>
  <cp:keywords/>
  <cp:lastModifiedBy>Dana Adkins-Heljeson</cp:lastModifiedBy>
  <cp:revision>433</cp:revision>
  <cp:lastPrinted>2001-01-12T20:10:05Z</cp:lastPrinted>
  <dcterms:created xsi:type="dcterms:W3CDTF">2001-01-09T12:40:00Z</dcterms:created>
  <dcterms:modified xsi:type="dcterms:W3CDTF">2014-03-04T22:48:32Z</dcterms:modified>
</cp:coreProperties>
</file>