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6" d="100"/>
          <a:sy n="86" d="100"/>
        </p:scale>
        <p:origin x="-494"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B70929-2DE9-4AE5-AEEA-AD27E3A0D0A8}" type="datetimeFigureOut">
              <a:rPr lang="en-US" smtClean="0"/>
              <a:pPr/>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4D9A1-4CAB-4D2F-AE23-D61F658A08D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B70929-2DE9-4AE5-AEEA-AD27E3A0D0A8}" type="datetimeFigureOut">
              <a:rPr lang="en-US" smtClean="0"/>
              <a:pPr/>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4D9A1-4CAB-4D2F-AE23-D61F658A08D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B70929-2DE9-4AE5-AEEA-AD27E3A0D0A8}" type="datetimeFigureOut">
              <a:rPr lang="en-US" smtClean="0"/>
              <a:pPr/>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4D9A1-4CAB-4D2F-AE23-D61F658A08D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B70929-2DE9-4AE5-AEEA-AD27E3A0D0A8}" type="datetimeFigureOut">
              <a:rPr lang="en-US" smtClean="0"/>
              <a:pPr/>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4D9A1-4CAB-4D2F-AE23-D61F658A08D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B70929-2DE9-4AE5-AEEA-AD27E3A0D0A8}" type="datetimeFigureOut">
              <a:rPr lang="en-US" smtClean="0"/>
              <a:pPr/>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4D9A1-4CAB-4D2F-AE23-D61F658A08D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B70929-2DE9-4AE5-AEEA-AD27E3A0D0A8}" type="datetimeFigureOut">
              <a:rPr lang="en-US" smtClean="0"/>
              <a:pPr/>
              <a:t>12/16/2015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B4D9A1-4CAB-4D2F-AE23-D61F658A08D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B70929-2DE9-4AE5-AEEA-AD27E3A0D0A8}" type="datetimeFigureOut">
              <a:rPr lang="en-US" smtClean="0"/>
              <a:pPr/>
              <a:t>12/16/2015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B4D9A1-4CAB-4D2F-AE23-D61F658A08D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B70929-2DE9-4AE5-AEEA-AD27E3A0D0A8}" type="datetimeFigureOut">
              <a:rPr lang="en-US" smtClean="0"/>
              <a:pPr/>
              <a:t>12/16/2015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B4D9A1-4CAB-4D2F-AE23-D61F658A08D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B70929-2DE9-4AE5-AEEA-AD27E3A0D0A8}" type="datetimeFigureOut">
              <a:rPr lang="en-US" smtClean="0"/>
              <a:pPr/>
              <a:t>12/16/2015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B4D9A1-4CAB-4D2F-AE23-D61F658A08D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B70929-2DE9-4AE5-AEEA-AD27E3A0D0A8}" type="datetimeFigureOut">
              <a:rPr lang="en-US" smtClean="0"/>
              <a:pPr/>
              <a:t>12/16/2015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B4D9A1-4CAB-4D2F-AE23-D61F658A08D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B70929-2DE9-4AE5-AEEA-AD27E3A0D0A8}" type="datetimeFigureOut">
              <a:rPr lang="en-US" smtClean="0"/>
              <a:pPr/>
              <a:t>12/16/2015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B4D9A1-4CAB-4D2F-AE23-D61F658A08D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B70929-2DE9-4AE5-AEEA-AD27E3A0D0A8}" type="datetimeFigureOut">
              <a:rPr lang="en-US" smtClean="0"/>
              <a:pPr/>
              <a:t>12/16/2015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B4D9A1-4CAB-4D2F-AE23-D61F658A08D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jvictor\Documents\dummy\Earthquakes\PC\HELP\Doveton\Original.png"/>
          <p:cNvPicPr>
            <a:picLocks noChangeAspect="1" noChangeArrowheads="1"/>
          </p:cNvPicPr>
          <p:nvPr/>
        </p:nvPicPr>
        <p:blipFill>
          <a:blip r:embed="rId2" cstate="print"/>
          <a:srcRect/>
          <a:stretch>
            <a:fillRect/>
          </a:stretch>
        </p:blipFill>
        <p:spPr bwMode="auto">
          <a:xfrm>
            <a:off x="381000" y="466725"/>
            <a:ext cx="8372475" cy="5781675"/>
          </a:xfrm>
          <a:prstGeom prst="rect">
            <a:avLst/>
          </a:prstGeom>
          <a:noFill/>
        </p:spPr>
      </p:pic>
      <p:cxnSp>
        <p:nvCxnSpPr>
          <p:cNvPr id="5" name="Straight Connector 4"/>
          <p:cNvCxnSpPr/>
          <p:nvPr/>
        </p:nvCxnSpPr>
        <p:spPr>
          <a:xfrm flipV="1">
            <a:off x="1517904" y="978408"/>
            <a:ext cx="6172200" cy="4800600"/>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1828800" y="1155573"/>
            <a:ext cx="6019800" cy="4648200"/>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819400" y="2298573"/>
            <a:ext cx="1752600" cy="369332"/>
          </a:xfrm>
          <a:prstGeom prst="rect">
            <a:avLst/>
          </a:prstGeom>
          <a:solidFill>
            <a:schemeClr val="bg1"/>
          </a:solidFill>
        </p:spPr>
        <p:txBody>
          <a:bodyPr wrap="square" rtlCol="0">
            <a:spAutoFit/>
          </a:bodyPr>
          <a:lstStyle/>
          <a:p>
            <a:r>
              <a:rPr lang="en-US" dirty="0" smtClean="0"/>
              <a:t>K-State Data Set</a:t>
            </a:r>
            <a:endParaRPr lang="en-US" dirty="0"/>
          </a:p>
        </p:txBody>
      </p:sp>
      <p:sp>
        <p:nvSpPr>
          <p:cNvPr id="11" name="TextBox 10"/>
          <p:cNvSpPr txBox="1"/>
          <p:nvPr/>
        </p:nvSpPr>
        <p:spPr>
          <a:xfrm>
            <a:off x="5334000" y="3822573"/>
            <a:ext cx="2286000" cy="369332"/>
          </a:xfrm>
          <a:prstGeom prst="rect">
            <a:avLst/>
          </a:prstGeom>
          <a:solidFill>
            <a:schemeClr val="bg1"/>
          </a:solidFill>
        </p:spPr>
        <p:txBody>
          <a:bodyPr wrap="square" rtlCol="0">
            <a:spAutoFit/>
          </a:bodyPr>
          <a:lstStyle/>
          <a:p>
            <a:r>
              <a:rPr lang="en-US" dirty="0" smtClean="0"/>
              <a:t>Baker Hughes Data Set</a:t>
            </a:r>
            <a:endParaRPr lang="en-US" dirty="0"/>
          </a:p>
        </p:txBody>
      </p:sp>
      <p:sp>
        <p:nvSpPr>
          <p:cNvPr id="12" name="TextBox 11"/>
          <p:cNvSpPr txBox="1"/>
          <p:nvPr/>
        </p:nvSpPr>
        <p:spPr>
          <a:xfrm rot="19275618">
            <a:off x="1565393" y="5150621"/>
            <a:ext cx="1524000" cy="369332"/>
          </a:xfrm>
          <a:prstGeom prst="rect">
            <a:avLst/>
          </a:prstGeom>
          <a:noFill/>
        </p:spPr>
        <p:txBody>
          <a:bodyPr wrap="square" rtlCol="0">
            <a:spAutoFit/>
          </a:bodyPr>
          <a:lstStyle/>
          <a:p>
            <a:r>
              <a:rPr lang="en-US" dirty="0" smtClean="0"/>
              <a:t>Good Data Set</a:t>
            </a:r>
            <a:endParaRPr lang="en-US" dirty="0"/>
          </a:p>
        </p:txBody>
      </p:sp>
      <p:cxnSp>
        <p:nvCxnSpPr>
          <p:cNvPr id="14" name="Straight Arrow Connector 13"/>
          <p:cNvCxnSpPr/>
          <p:nvPr/>
        </p:nvCxnSpPr>
        <p:spPr>
          <a:xfrm flipH="1" flipV="1">
            <a:off x="4038600" y="3810000"/>
            <a:ext cx="152400" cy="152400"/>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191000" y="3810000"/>
            <a:ext cx="762000" cy="307777"/>
          </a:xfrm>
          <a:prstGeom prst="rect">
            <a:avLst/>
          </a:prstGeom>
          <a:noFill/>
        </p:spPr>
        <p:txBody>
          <a:bodyPr wrap="square" rtlCol="0">
            <a:spAutoFit/>
          </a:bodyPr>
          <a:lstStyle/>
          <a:p>
            <a:r>
              <a:rPr lang="en-US" sz="1400" b="1" dirty="0" smtClean="0">
                <a:solidFill>
                  <a:srgbClr val="FF0000"/>
                </a:solidFill>
              </a:rPr>
              <a:t>+/- 2%</a:t>
            </a:r>
            <a:endParaRPr lang="en-US" sz="1400" b="1"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Arrow Connector 13"/>
          <p:cNvCxnSpPr/>
          <p:nvPr/>
        </p:nvCxnSpPr>
        <p:spPr>
          <a:xfrm>
            <a:off x="2286000" y="179832"/>
            <a:ext cx="0" cy="1060704"/>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4098" name="Picture 2" descr="C:\Users\jvictor\Documents\dummy\Earthquakes\PC\HELP\Doveton\Matrix-Normal-1.png"/>
          <p:cNvPicPr>
            <a:picLocks noChangeAspect="1" noChangeArrowheads="1"/>
          </p:cNvPicPr>
          <p:nvPr/>
        </p:nvPicPr>
        <p:blipFill>
          <a:blip r:embed="rId2" cstate="print"/>
          <a:srcRect/>
          <a:stretch>
            <a:fillRect/>
          </a:stretch>
        </p:blipFill>
        <p:spPr bwMode="auto">
          <a:xfrm>
            <a:off x="2590800" y="37369"/>
            <a:ext cx="4419600" cy="4718456"/>
          </a:xfrm>
          <a:prstGeom prst="rect">
            <a:avLst/>
          </a:prstGeom>
          <a:noFill/>
        </p:spPr>
      </p:pic>
      <p:pic>
        <p:nvPicPr>
          <p:cNvPr id="4099" name="Picture 3" descr="C:\Users\jvictor\Documents\dummy\Earthquakes\PC\HELP\Doveton\Matrix-Normal-2.png"/>
          <p:cNvPicPr>
            <a:picLocks noChangeAspect="1" noChangeArrowheads="1"/>
          </p:cNvPicPr>
          <p:nvPr/>
        </p:nvPicPr>
        <p:blipFill>
          <a:blip r:embed="rId3" cstate="print"/>
          <a:srcRect/>
          <a:stretch>
            <a:fillRect/>
          </a:stretch>
        </p:blipFill>
        <p:spPr bwMode="auto">
          <a:xfrm>
            <a:off x="2590800" y="4755673"/>
            <a:ext cx="4419600" cy="2026127"/>
          </a:xfrm>
          <a:prstGeom prst="rect">
            <a:avLst/>
          </a:prstGeom>
          <a:noFill/>
        </p:spPr>
      </p:pic>
      <p:sp>
        <p:nvSpPr>
          <p:cNvPr id="4" name="Rectangle 3"/>
          <p:cNvSpPr/>
          <p:nvPr/>
        </p:nvSpPr>
        <p:spPr>
          <a:xfrm>
            <a:off x="2590800" y="36576"/>
            <a:ext cx="4419600" cy="67391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457200" y="5791200"/>
            <a:ext cx="1828800" cy="523220"/>
          </a:xfrm>
          <a:prstGeom prst="rect">
            <a:avLst/>
          </a:prstGeom>
          <a:noFill/>
        </p:spPr>
        <p:txBody>
          <a:bodyPr wrap="square" rtlCol="0">
            <a:spAutoFit/>
          </a:bodyPr>
          <a:lstStyle/>
          <a:p>
            <a:r>
              <a:rPr lang="en-US" sz="1400" dirty="0" smtClean="0"/>
              <a:t>“K-State Data”</a:t>
            </a:r>
          </a:p>
          <a:p>
            <a:r>
              <a:rPr lang="en-US" sz="1400" dirty="0" smtClean="0"/>
              <a:t>Cations/Anions &gt; 1.02</a:t>
            </a:r>
            <a:endParaRPr lang="en-US" sz="1400" dirty="0"/>
          </a:p>
        </p:txBody>
      </p:sp>
      <p:cxnSp>
        <p:nvCxnSpPr>
          <p:cNvPr id="7" name="Straight Arrow Connector 6"/>
          <p:cNvCxnSpPr/>
          <p:nvPr/>
        </p:nvCxnSpPr>
        <p:spPr>
          <a:xfrm>
            <a:off x="1981200" y="5212080"/>
            <a:ext cx="609600"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981200" y="6729984"/>
            <a:ext cx="609600" cy="0"/>
          </a:xfrm>
          <a:prstGeom prst="straightConnector1">
            <a:avLst/>
          </a:prstGeom>
          <a:ln w="31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981200" y="1252728"/>
            <a:ext cx="609600"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981200" y="182880"/>
            <a:ext cx="609600"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57200" y="2968823"/>
            <a:ext cx="1828800" cy="523220"/>
          </a:xfrm>
          <a:prstGeom prst="rect">
            <a:avLst/>
          </a:prstGeom>
          <a:noFill/>
        </p:spPr>
        <p:txBody>
          <a:bodyPr wrap="square" rtlCol="0">
            <a:spAutoFit/>
          </a:bodyPr>
          <a:lstStyle/>
          <a:p>
            <a:r>
              <a:rPr lang="en-US" sz="1400" dirty="0" smtClean="0"/>
              <a:t>“Baker Hughes Data”</a:t>
            </a:r>
          </a:p>
          <a:p>
            <a:r>
              <a:rPr lang="en-US" sz="1400" dirty="0" smtClean="0"/>
              <a:t>Cations/Anions &lt; 0.98</a:t>
            </a:r>
            <a:endParaRPr lang="en-US" sz="1400" dirty="0"/>
          </a:p>
        </p:txBody>
      </p:sp>
      <p:sp>
        <p:nvSpPr>
          <p:cNvPr id="12" name="TextBox 11"/>
          <p:cNvSpPr txBox="1"/>
          <p:nvPr/>
        </p:nvSpPr>
        <p:spPr>
          <a:xfrm>
            <a:off x="76200" y="391180"/>
            <a:ext cx="2362200" cy="523220"/>
          </a:xfrm>
          <a:prstGeom prst="rect">
            <a:avLst/>
          </a:prstGeom>
          <a:noFill/>
        </p:spPr>
        <p:txBody>
          <a:bodyPr wrap="square" rtlCol="0">
            <a:spAutoFit/>
          </a:bodyPr>
          <a:lstStyle/>
          <a:p>
            <a:r>
              <a:rPr lang="en-US" sz="1400" dirty="0" smtClean="0"/>
              <a:t>“Good Brine Data”</a:t>
            </a:r>
          </a:p>
          <a:p>
            <a:r>
              <a:rPr lang="en-US" sz="1400" dirty="0" smtClean="0"/>
              <a:t>0.98 </a:t>
            </a:r>
            <a:r>
              <a:rPr lang="en-US" sz="1400" u="sng" dirty="0"/>
              <a:t>&gt;</a:t>
            </a:r>
            <a:r>
              <a:rPr lang="en-US" sz="1400" dirty="0" smtClean="0"/>
              <a:t> Cations/Anions  </a:t>
            </a:r>
            <a:r>
              <a:rPr lang="en-US" sz="1400" u="sng" dirty="0" smtClean="0"/>
              <a:t>&lt;</a:t>
            </a:r>
            <a:r>
              <a:rPr lang="en-US" sz="1400" dirty="0" smtClean="0"/>
              <a:t> 1.02</a:t>
            </a:r>
            <a:endParaRPr lang="en-US" sz="1400" dirty="0"/>
          </a:p>
        </p:txBody>
      </p:sp>
      <p:cxnSp>
        <p:nvCxnSpPr>
          <p:cNvPr id="15" name="Straight Arrow Connector 14"/>
          <p:cNvCxnSpPr/>
          <p:nvPr/>
        </p:nvCxnSpPr>
        <p:spPr>
          <a:xfrm>
            <a:off x="2286000" y="1243584"/>
            <a:ext cx="0" cy="3968496"/>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286000" y="5230368"/>
            <a:ext cx="0" cy="1481328"/>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4100" name="Picture 4" descr="C:\Users\jvictor\Documents\dummy\Earthquakes\PC\HELP\Doveton\Matrix-Legend.png"/>
          <p:cNvPicPr>
            <a:picLocks noChangeAspect="1" noChangeArrowheads="1"/>
          </p:cNvPicPr>
          <p:nvPr/>
        </p:nvPicPr>
        <p:blipFill>
          <a:blip r:embed="rId4" cstate="print"/>
          <a:srcRect/>
          <a:stretch>
            <a:fillRect/>
          </a:stretch>
        </p:blipFill>
        <p:spPr bwMode="auto">
          <a:xfrm rot="5400000">
            <a:off x="4041822" y="3119945"/>
            <a:ext cx="6739128" cy="569628"/>
          </a:xfrm>
          <a:prstGeom prst="rect">
            <a:avLst/>
          </a:prstGeom>
          <a:noFill/>
          <a:ln>
            <a:solidFill>
              <a:schemeClr val="tx1"/>
            </a:solidFill>
          </a:ln>
        </p:spPr>
      </p:pic>
      <p:sp>
        <p:nvSpPr>
          <p:cNvPr id="18" name="TextBox 17"/>
          <p:cNvSpPr txBox="1"/>
          <p:nvPr/>
        </p:nvSpPr>
        <p:spPr>
          <a:xfrm>
            <a:off x="0" y="0"/>
            <a:ext cx="2209800" cy="369332"/>
          </a:xfrm>
          <a:prstGeom prst="rect">
            <a:avLst/>
          </a:prstGeom>
          <a:noFill/>
        </p:spPr>
        <p:txBody>
          <a:bodyPr wrap="square" rtlCol="0">
            <a:spAutoFit/>
          </a:bodyPr>
          <a:lstStyle/>
          <a:p>
            <a:r>
              <a:rPr lang="en-US" dirty="0" smtClean="0"/>
              <a:t>Normalized Data Set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victor\Documents\dummy\Earthquakes\PC\HELP\Doveton\Normalized.png"/>
          <p:cNvPicPr>
            <a:picLocks noChangeAspect="1" noChangeArrowheads="1"/>
          </p:cNvPicPr>
          <p:nvPr/>
        </p:nvPicPr>
        <p:blipFill>
          <a:blip r:embed="rId2" cstate="print"/>
          <a:srcRect/>
          <a:stretch>
            <a:fillRect/>
          </a:stretch>
        </p:blipFill>
        <p:spPr bwMode="auto">
          <a:xfrm>
            <a:off x="381000" y="76200"/>
            <a:ext cx="8372475" cy="5781676"/>
          </a:xfrm>
          <a:prstGeom prst="rect">
            <a:avLst/>
          </a:prstGeom>
          <a:noFill/>
        </p:spPr>
      </p:pic>
      <p:pic>
        <p:nvPicPr>
          <p:cNvPr id="1027" name="Picture 3" descr="C:\Users\jvictor\Documents\dummy\Earthquakes\PC\HELP\Doveton\Matrix-Normal-Mean.png"/>
          <p:cNvPicPr>
            <a:picLocks noChangeAspect="1" noChangeArrowheads="1"/>
          </p:cNvPicPr>
          <p:nvPr/>
        </p:nvPicPr>
        <p:blipFill>
          <a:blip r:embed="rId3" cstate="print"/>
          <a:srcRect/>
          <a:stretch>
            <a:fillRect/>
          </a:stretch>
        </p:blipFill>
        <p:spPr bwMode="auto">
          <a:xfrm>
            <a:off x="752475" y="6057900"/>
            <a:ext cx="7324725" cy="495300"/>
          </a:xfrm>
          <a:prstGeom prst="rect">
            <a:avLst/>
          </a:prstGeom>
          <a:noFill/>
          <a:ln>
            <a:solidFill>
              <a:schemeClr val="tx1"/>
            </a:solid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jvictor\Documents\dummy\Earthquakes\PC\HELP\Doveton\Normalized_cov.png"/>
          <p:cNvPicPr>
            <a:picLocks noChangeAspect="1" noChangeArrowheads="1"/>
          </p:cNvPicPr>
          <p:nvPr/>
        </p:nvPicPr>
        <p:blipFill>
          <a:blip r:embed="rId2" cstate="print"/>
          <a:srcRect/>
          <a:stretch>
            <a:fillRect/>
          </a:stretch>
        </p:blipFill>
        <p:spPr bwMode="auto">
          <a:xfrm>
            <a:off x="533400" y="381000"/>
            <a:ext cx="6943725" cy="1885950"/>
          </a:xfrm>
          <a:prstGeom prst="rect">
            <a:avLst/>
          </a:prstGeom>
          <a:noFill/>
        </p:spPr>
      </p:pic>
      <p:sp>
        <p:nvSpPr>
          <p:cNvPr id="3" name="TextBox 2"/>
          <p:cNvSpPr txBox="1"/>
          <p:nvPr/>
        </p:nvSpPr>
        <p:spPr>
          <a:xfrm>
            <a:off x="457200" y="87868"/>
            <a:ext cx="4343400" cy="369332"/>
          </a:xfrm>
          <a:prstGeom prst="rect">
            <a:avLst/>
          </a:prstGeom>
          <a:noFill/>
        </p:spPr>
        <p:txBody>
          <a:bodyPr wrap="square" rtlCol="0">
            <a:spAutoFit/>
          </a:bodyPr>
          <a:lstStyle/>
          <a:p>
            <a:r>
              <a:rPr lang="en-US" dirty="0" smtClean="0"/>
              <a:t>Covariance Matrix – Normalized Data Set</a:t>
            </a:r>
            <a:endParaRPr lang="en-US" dirty="0"/>
          </a:p>
        </p:txBody>
      </p:sp>
      <p:sp>
        <p:nvSpPr>
          <p:cNvPr id="5" name="TextBox 4"/>
          <p:cNvSpPr txBox="1"/>
          <p:nvPr/>
        </p:nvSpPr>
        <p:spPr>
          <a:xfrm>
            <a:off x="7848600" y="1856601"/>
            <a:ext cx="990600" cy="276999"/>
          </a:xfrm>
          <a:prstGeom prst="rect">
            <a:avLst/>
          </a:prstGeom>
          <a:noFill/>
        </p:spPr>
        <p:txBody>
          <a:bodyPr wrap="square" rtlCol="0">
            <a:spAutoFit/>
          </a:bodyPr>
          <a:lstStyle/>
          <a:p>
            <a:r>
              <a:rPr lang="en-US" sz="1200" dirty="0" smtClean="0"/>
              <a:t>0.30  –  0.65</a:t>
            </a:r>
            <a:endParaRPr lang="en-US" sz="1200" dirty="0"/>
          </a:p>
        </p:txBody>
      </p:sp>
      <p:sp>
        <p:nvSpPr>
          <p:cNvPr id="8" name="Rectangle 7"/>
          <p:cNvSpPr/>
          <p:nvPr/>
        </p:nvSpPr>
        <p:spPr>
          <a:xfrm>
            <a:off x="7315200" y="1932801"/>
            <a:ext cx="533400" cy="152400"/>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7315200" y="1780401"/>
            <a:ext cx="533400" cy="1524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7848600" y="1704201"/>
            <a:ext cx="1066800" cy="276999"/>
          </a:xfrm>
          <a:prstGeom prst="rect">
            <a:avLst/>
          </a:prstGeom>
          <a:noFill/>
        </p:spPr>
        <p:txBody>
          <a:bodyPr wrap="square" rtlCol="0">
            <a:spAutoFit/>
          </a:bodyPr>
          <a:lstStyle/>
          <a:p>
            <a:r>
              <a:rPr lang="en-US" sz="1200" dirty="0" smtClean="0"/>
              <a:t>0.65  –  0.80</a:t>
            </a:r>
            <a:endParaRPr lang="en-US" sz="1200" dirty="0"/>
          </a:p>
        </p:txBody>
      </p:sp>
      <p:sp>
        <p:nvSpPr>
          <p:cNvPr id="13" name="Rectangle 12"/>
          <p:cNvSpPr/>
          <p:nvPr/>
        </p:nvSpPr>
        <p:spPr>
          <a:xfrm>
            <a:off x="7315200" y="1628001"/>
            <a:ext cx="533400" cy="152400"/>
          </a:xfrm>
          <a:prstGeom prst="rect">
            <a:avLst/>
          </a:prstGeom>
          <a:solidFill>
            <a:srgbClr val="CC66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7848600" y="1551801"/>
            <a:ext cx="990600" cy="276999"/>
          </a:xfrm>
          <a:prstGeom prst="rect">
            <a:avLst/>
          </a:prstGeom>
          <a:noFill/>
        </p:spPr>
        <p:txBody>
          <a:bodyPr wrap="square" rtlCol="0">
            <a:spAutoFit/>
          </a:bodyPr>
          <a:lstStyle/>
          <a:p>
            <a:r>
              <a:rPr lang="en-US" sz="1200" dirty="0" smtClean="0"/>
              <a:t>0.80  –  0.99</a:t>
            </a:r>
            <a:endParaRPr lang="en-US" sz="1200" dirty="0"/>
          </a:p>
        </p:txBody>
      </p:sp>
      <p:sp>
        <p:nvSpPr>
          <p:cNvPr id="15" name="Rectangle 14"/>
          <p:cNvSpPr/>
          <p:nvPr/>
        </p:nvSpPr>
        <p:spPr>
          <a:xfrm>
            <a:off x="7315200" y="1371600"/>
            <a:ext cx="533400" cy="152400"/>
          </a:xfrm>
          <a:prstGeom prst="rect">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7848600" y="1295400"/>
            <a:ext cx="990600" cy="276999"/>
          </a:xfrm>
          <a:prstGeom prst="rect">
            <a:avLst/>
          </a:prstGeom>
          <a:noFill/>
        </p:spPr>
        <p:txBody>
          <a:bodyPr wrap="square" rtlCol="0">
            <a:spAutoFit/>
          </a:bodyPr>
          <a:lstStyle/>
          <a:p>
            <a:r>
              <a:rPr lang="en-US" sz="1200" dirty="0" smtClean="0"/>
              <a:t>1.00</a:t>
            </a:r>
            <a:endParaRPr lang="en-US" sz="1200" dirty="0"/>
          </a:p>
        </p:txBody>
      </p:sp>
      <p:sp>
        <p:nvSpPr>
          <p:cNvPr id="17" name="Rectangle 16"/>
          <p:cNvSpPr/>
          <p:nvPr/>
        </p:nvSpPr>
        <p:spPr>
          <a:xfrm>
            <a:off x="7315200" y="1066800"/>
            <a:ext cx="533400" cy="152400"/>
          </a:xfrm>
          <a:prstGeom prst="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7772400" y="990600"/>
            <a:ext cx="1143000" cy="276999"/>
          </a:xfrm>
          <a:prstGeom prst="rect">
            <a:avLst/>
          </a:prstGeom>
          <a:noFill/>
        </p:spPr>
        <p:txBody>
          <a:bodyPr wrap="square" rtlCol="0">
            <a:spAutoFit/>
          </a:bodyPr>
          <a:lstStyle/>
          <a:p>
            <a:r>
              <a:rPr lang="en-US" sz="1200" dirty="0" smtClean="0"/>
              <a:t>- 0.65 – - 0.99</a:t>
            </a:r>
            <a:endParaRPr lang="en-US" sz="1200" dirty="0"/>
          </a:p>
        </p:txBody>
      </p:sp>
      <p:sp>
        <p:nvSpPr>
          <p:cNvPr id="19" name="Rectangle 18"/>
          <p:cNvSpPr/>
          <p:nvPr/>
        </p:nvSpPr>
        <p:spPr>
          <a:xfrm>
            <a:off x="7315200" y="914400"/>
            <a:ext cx="533400" cy="15240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7315200" y="762000"/>
            <a:ext cx="533400" cy="152400"/>
          </a:xfrm>
          <a:prstGeom prst="rect">
            <a:avLst/>
          </a:prstGeom>
          <a:solidFill>
            <a:srgbClr val="00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7772400" y="685800"/>
            <a:ext cx="1143000" cy="276999"/>
          </a:xfrm>
          <a:prstGeom prst="rect">
            <a:avLst/>
          </a:prstGeom>
          <a:noFill/>
        </p:spPr>
        <p:txBody>
          <a:bodyPr wrap="square" rtlCol="0">
            <a:spAutoFit/>
          </a:bodyPr>
          <a:lstStyle/>
          <a:p>
            <a:r>
              <a:rPr lang="en-US" sz="1200" dirty="0" smtClean="0"/>
              <a:t>- 0.30 – - 0.40</a:t>
            </a:r>
            <a:endParaRPr lang="en-US" sz="1200" dirty="0"/>
          </a:p>
        </p:txBody>
      </p:sp>
      <p:sp>
        <p:nvSpPr>
          <p:cNvPr id="22" name="TextBox 21"/>
          <p:cNvSpPr txBox="1"/>
          <p:nvPr/>
        </p:nvSpPr>
        <p:spPr>
          <a:xfrm>
            <a:off x="7772400" y="838200"/>
            <a:ext cx="1143000" cy="276999"/>
          </a:xfrm>
          <a:prstGeom prst="rect">
            <a:avLst/>
          </a:prstGeom>
          <a:noFill/>
        </p:spPr>
        <p:txBody>
          <a:bodyPr wrap="square" rtlCol="0">
            <a:spAutoFit/>
          </a:bodyPr>
          <a:lstStyle/>
          <a:p>
            <a:r>
              <a:rPr lang="en-US" sz="1200" dirty="0" smtClean="0"/>
              <a:t>- 0.40 – - 0.65</a:t>
            </a:r>
            <a:endParaRPr lang="en-US" sz="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jvictor\Documents\dummy\Earthquakes\PC\HELP\Doveton\Normalized_Xplot.png"/>
          <p:cNvPicPr>
            <a:picLocks noChangeAspect="1" noChangeArrowheads="1"/>
          </p:cNvPicPr>
          <p:nvPr/>
        </p:nvPicPr>
        <p:blipFill>
          <a:blip r:embed="rId2" cstate="print"/>
          <a:srcRect/>
          <a:stretch>
            <a:fillRect/>
          </a:stretch>
        </p:blipFill>
        <p:spPr bwMode="auto">
          <a:xfrm>
            <a:off x="533401" y="76200"/>
            <a:ext cx="6620739" cy="4572000"/>
          </a:xfrm>
          <a:prstGeom prst="rect">
            <a:avLst/>
          </a:prstGeom>
          <a:noFill/>
        </p:spPr>
      </p:pic>
      <p:pic>
        <p:nvPicPr>
          <p:cNvPr id="3075" name="Picture 3" descr="C:\Users\jvictor\Documents\dummy\Earthquakes\PC\HELP\Doveton\Normalized-PC1.png"/>
          <p:cNvPicPr>
            <a:picLocks noChangeAspect="1" noChangeArrowheads="1"/>
          </p:cNvPicPr>
          <p:nvPr/>
        </p:nvPicPr>
        <p:blipFill>
          <a:blip r:embed="rId3" cstate="print"/>
          <a:srcRect/>
          <a:stretch>
            <a:fillRect/>
          </a:stretch>
        </p:blipFill>
        <p:spPr bwMode="auto">
          <a:xfrm>
            <a:off x="1860550" y="5029200"/>
            <a:ext cx="609600" cy="1524000"/>
          </a:xfrm>
          <a:prstGeom prst="rect">
            <a:avLst/>
          </a:prstGeom>
          <a:noFill/>
        </p:spPr>
      </p:pic>
      <p:pic>
        <p:nvPicPr>
          <p:cNvPr id="3076" name="Picture 4" descr="C:\Users\jvictor\Documents\dummy\Earthquakes\PC\HELP\Doveton\Normalized-PC2.png"/>
          <p:cNvPicPr>
            <a:picLocks noChangeAspect="1" noChangeArrowheads="1"/>
          </p:cNvPicPr>
          <p:nvPr/>
        </p:nvPicPr>
        <p:blipFill>
          <a:blip r:embed="rId4" cstate="print"/>
          <a:srcRect/>
          <a:stretch>
            <a:fillRect/>
          </a:stretch>
        </p:blipFill>
        <p:spPr bwMode="auto">
          <a:xfrm>
            <a:off x="2438400" y="5029200"/>
            <a:ext cx="609600" cy="1524000"/>
          </a:xfrm>
          <a:prstGeom prst="rect">
            <a:avLst/>
          </a:prstGeom>
          <a:noFill/>
        </p:spPr>
      </p:pic>
      <p:sp>
        <p:nvSpPr>
          <p:cNvPr id="5" name="Rectangle 4"/>
          <p:cNvSpPr/>
          <p:nvPr/>
        </p:nvSpPr>
        <p:spPr>
          <a:xfrm>
            <a:off x="1844040" y="5029200"/>
            <a:ext cx="1197864" cy="1524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889581" y="4648200"/>
            <a:ext cx="1082219" cy="369332"/>
          </a:xfrm>
          <a:prstGeom prst="rect">
            <a:avLst/>
          </a:prstGeom>
        </p:spPr>
        <p:txBody>
          <a:bodyPr wrap="none">
            <a:spAutoFit/>
          </a:bodyPr>
          <a:lstStyle/>
          <a:p>
            <a:r>
              <a:rPr lang="en-US" dirty="0" smtClean="0"/>
              <a:t>Pc</a:t>
            </a:r>
            <a:r>
              <a:rPr lang="en-US" baseline="-25000" dirty="0"/>
              <a:t>1</a:t>
            </a:r>
            <a:r>
              <a:rPr lang="en-US" dirty="0" smtClean="0"/>
              <a:t>      Pc</a:t>
            </a:r>
            <a:r>
              <a:rPr lang="en-US" baseline="-25000" dirty="0"/>
              <a:t>2</a:t>
            </a:r>
            <a:endParaRPr lang="en-US" dirty="0"/>
          </a:p>
        </p:txBody>
      </p:sp>
      <p:sp>
        <p:nvSpPr>
          <p:cNvPr id="8" name="TextBox 7"/>
          <p:cNvSpPr txBox="1"/>
          <p:nvPr/>
        </p:nvSpPr>
        <p:spPr>
          <a:xfrm>
            <a:off x="228600" y="5562600"/>
            <a:ext cx="1676400" cy="307777"/>
          </a:xfrm>
          <a:prstGeom prst="rect">
            <a:avLst/>
          </a:prstGeom>
          <a:noFill/>
        </p:spPr>
        <p:txBody>
          <a:bodyPr wrap="square" rtlCol="0">
            <a:spAutoFit/>
          </a:bodyPr>
          <a:lstStyle/>
          <a:p>
            <a:r>
              <a:rPr lang="en-US" sz="1400" b="1" dirty="0" smtClean="0"/>
              <a:t>Feature Vector [V</a:t>
            </a:r>
            <a:r>
              <a:rPr lang="en-US" sz="1400" b="1" dirty="0"/>
              <a:t>]</a:t>
            </a:r>
            <a:r>
              <a:rPr lang="en-US" sz="1400" b="1" dirty="0" smtClean="0"/>
              <a:t> =</a:t>
            </a:r>
            <a:endParaRPr lang="en-US" sz="1400" b="1" dirty="0"/>
          </a:p>
        </p:txBody>
      </p:sp>
      <p:pic>
        <p:nvPicPr>
          <p:cNvPr id="3077" name="Picture 5" descr="C:\Users\jvictor\Documents\dummy\Earthquakes\PC\HELP\Doveton\Good-Analytes.png"/>
          <p:cNvPicPr>
            <a:picLocks noChangeAspect="1" noChangeArrowheads="1"/>
          </p:cNvPicPr>
          <p:nvPr/>
        </p:nvPicPr>
        <p:blipFill>
          <a:blip r:embed="rId5" cstate="print"/>
          <a:srcRect/>
          <a:stretch>
            <a:fillRect/>
          </a:stretch>
        </p:blipFill>
        <p:spPr bwMode="auto">
          <a:xfrm>
            <a:off x="3276600" y="5029200"/>
            <a:ext cx="609600" cy="1524000"/>
          </a:xfrm>
          <a:prstGeom prst="rect">
            <a:avLst/>
          </a:prstGeom>
          <a:noFill/>
          <a:ln>
            <a:solidFill>
              <a:schemeClr val="tx1"/>
            </a:solidFill>
          </a:ln>
        </p:spPr>
      </p:pic>
      <p:sp>
        <p:nvSpPr>
          <p:cNvPr id="12" name="TextBox 11"/>
          <p:cNvSpPr txBox="1"/>
          <p:nvPr/>
        </p:nvSpPr>
        <p:spPr>
          <a:xfrm>
            <a:off x="4419600" y="4876800"/>
            <a:ext cx="2667000" cy="1815882"/>
          </a:xfrm>
          <a:prstGeom prst="rect">
            <a:avLst/>
          </a:prstGeom>
          <a:noFill/>
        </p:spPr>
        <p:txBody>
          <a:bodyPr wrap="square" rtlCol="0">
            <a:spAutoFit/>
          </a:bodyPr>
          <a:lstStyle/>
          <a:p>
            <a:r>
              <a:rPr lang="en-US" sz="1400" b="1" dirty="0" smtClean="0"/>
              <a:t>The Principal Component Scores Matrix [PC Scores] are gray diamonds.</a:t>
            </a:r>
          </a:p>
          <a:p>
            <a:endParaRPr lang="en-US" sz="1400" b="1" dirty="0" smtClean="0"/>
          </a:p>
          <a:p>
            <a:r>
              <a:rPr lang="en-US" sz="1400" b="1" dirty="0" smtClean="0"/>
              <a:t>The Feature Vector is represented as colored lines around a red unit circle, where each Feature Vector row is normalized to unit circle.</a:t>
            </a:r>
            <a:endParaRPr lang="en-US" sz="1400" b="1" dirty="0"/>
          </a:p>
        </p:txBody>
      </p:sp>
      <p:cxnSp>
        <p:nvCxnSpPr>
          <p:cNvPr id="13" name="Straight Arrow Connector 12"/>
          <p:cNvCxnSpPr/>
          <p:nvPr/>
        </p:nvCxnSpPr>
        <p:spPr>
          <a:xfrm flipV="1">
            <a:off x="6117336" y="3429000"/>
            <a:ext cx="0" cy="146304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3581400" y="3505200"/>
            <a:ext cx="914400" cy="22860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jvictor\Documents\dummy\Earthquakes\PC\HELP\Doveton\goodCovar.png"/>
          <p:cNvPicPr>
            <a:picLocks noChangeAspect="1" noChangeArrowheads="1"/>
          </p:cNvPicPr>
          <p:nvPr/>
        </p:nvPicPr>
        <p:blipFill>
          <a:blip r:embed="rId2" cstate="print"/>
          <a:srcRect/>
          <a:stretch>
            <a:fillRect/>
          </a:stretch>
        </p:blipFill>
        <p:spPr bwMode="auto">
          <a:xfrm>
            <a:off x="585788" y="502682"/>
            <a:ext cx="6943725" cy="1885950"/>
          </a:xfrm>
          <a:prstGeom prst="rect">
            <a:avLst/>
          </a:prstGeom>
          <a:noFill/>
        </p:spPr>
      </p:pic>
      <p:sp>
        <p:nvSpPr>
          <p:cNvPr id="3" name="TextBox 2"/>
          <p:cNvSpPr txBox="1"/>
          <p:nvPr/>
        </p:nvSpPr>
        <p:spPr>
          <a:xfrm>
            <a:off x="533400" y="152400"/>
            <a:ext cx="4114800" cy="369332"/>
          </a:xfrm>
          <a:prstGeom prst="rect">
            <a:avLst/>
          </a:prstGeom>
          <a:noFill/>
        </p:spPr>
        <p:txBody>
          <a:bodyPr wrap="square" rtlCol="0">
            <a:spAutoFit/>
          </a:bodyPr>
          <a:lstStyle/>
          <a:p>
            <a:r>
              <a:rPr lang="en-US" dirty="0" smtClean="0"/>
              <a:t>Covariance Matrix – Good Data Set</a:t>
            </a:r>
            <a:endParaRPr lang="en-US" dirty="0"/>
          </a:p>
        </p:txBody>
      </p:sp>
      <p:sp>
        <p:nvSpPr>
          <p:cNvPr id="4" name="TextBox 3"/>
          <p:cNvSpPr txBox="1"/>
          <p:nvPr/>
        </p:nvSpPr>
        <p:spPr>
          <a:xfrm>
            <a:off x="1219200" y="2209800"/>
            <a:ext cx="609600" cy="369332"/>
          </a:xfrm>
          <a:prstGeom prst="rect">
            <a:avLst/>
          </a:prstGeom>
          <a:noFill/>
        </p:spPr>
        <p:txBody>
          <a:bodyPr wrap="square" rtlCol="0">
            <a:spAutoFit/>
          </a:bodyPr>
          <a:lstStyle/>
          <a:p>
            <a:r>
              <a:rPr lang="en-US" dirty="0" smtClean="0"/>
              <a:t>X</a:t>
            </a:r>
            <a:endParaRPr lang="en-US" sz="1200" dirty="0"/>
          </a:p>
        </p:txBody>
      </p:sp>
      <p:sp>
        <p:nvSpPr>
          <p:cNvPr id="5" name="TextBox 4"/>
          <p:cNvSpPr txBox="1"/>
          <p:nvPr/>
        </p:nvSpPr>
        <p:spPr>
          <a:xfrm>
            <a:off x="304800" y="597932"/>
            <a:ext cx="609600" cy="369332"/>
          </a:xfrm>
          <a:prstGeom prst="rect">
            <a:avLst/>
          </a:prstGeom>
          <a:noFill/>
        </p:spPr>
        <p:txBody>
          <a:bodyPr wrap="square" rtlCol="0">
            <a:spAutoFit/>
          </a:bodyPr>
          <a:lstStyle/>
          <a:p>
            <a:r>
              <a:rPr lang="en-US" dirty="0"/>
              <a:t>y</a:t>
            </a:r>
            <a:r>
              <a:rPr lang="en-US" dirty="0" smtClean="0"/>
              <a:t> </a:t>
            </a:r>
          </a:p>
        </p:txBody>
      </p:sp>
      <p:cxnSp>
        <p:nvCxnSpPr>
          <p:cNvPr id="6" name="Straight Arrow Connector 5"/>
          <p:cNvCxnSpPr/>
          <p:nvPr/>
        </p:nvCxnSpPr>
        <p:spPr>
          <a:xfrm>
            <a:off x="1447800" y="2396252"/>
            <a:ext cx="30480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457200" y="978932"/>
            <a:ext cx="0" cy="30480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14400" y="4309408"/>
            <a:ext cx="7772400" cy="2308324"/>
          </a:xfrm>
          <a:prstGeom prst="rect">
            <a:avLst/>
          </a:prstGeom>
          <a:noFill/>
        </p:spPr>
        <p:txBody>
          <a:bodyPr wrap="square" rtlCol="0">
            <a:spAutoFit/>
          </a:bodyPr>
          <a:lstStyle/>
          <a:p>
            <a:r>
              <a:rPr lang="en-US" dirty="0" smtClean="0"/>
              <a:t>cov( Na, Na )    cov</a:t>
            </a:r>
            <a:r>
              <a:rPr lang="en-US" dirty="0"/>
              <a:t> </a:t>
            </a:r>
            <a:r>
              <a:rPr lang="en-US" dirty="0" smtClean="0"/>
              <a:t>( Na, K )    cov ( Na, Mg )    …      cov ( Na, SO</a:t>
            </a:r>
            <a:r>
              <a:rPr lang="en-US" baseline="-25000" dirty="0" smtClean="0"/>
              <a:t>4</a:t>
            </a:r>
            <a:r>
              <a:rPr lang="en-US" dirty="0" smtClean="0"/>
              <a:t> )  cov ( Na, PH )</a:t>
            </a:r>
          </a:p>
          <a:p>
            <a:r>
              <a:rPr lang="en-US" dirty="0" smtClean="0"/>
              <a:t>cov( K, Na )       cov ( K, K )      cov ( K, Mg )       …      cov ( K, SO</a:t>
            </a:r>
            <a:r>
              <a:rPr lang="en-US" baseline="-25000" dirty="0" smtClean="0"/>
              <a:t>4</a:t>
            </a:r>
            <a:r>
              <a:rPr lang="en-US" dirty="0" smtClean="0"/>
              <a:t> )     cov ( K, PH )</a:t>
            </a:r>
          </a:p>
          <a:p>
            <a:r>
              <a:rPr lang="en-US" dirty="0" smtClean="0"/>
              <a:t>cov( Mg, Na )    cov ( Mg, K )  cov ( Mg, Mg )   …      cov ( Mg, SO</a:t>
            </a:r>
            <a:r>
              <a:rPr lang="en-US" baseline="-25000" dirty="0" smtClean="0"/>
              <a:t>4</a:t>
            </a:r>
            <a:r>
              <a:rPr lang="en-US" dirty="0" smtClean="0"/>
              <a:t> )  cov ( Mg, PH )</a:t>
            </a:r>
          </a:p>
          <a:p>
            <a:r>
              <a:rPr lang="en-US" dirty="0"/>
              <a:t> </a:t>
            </a:r>
            <a:r>
              <a:rPr lang="en-US" dirty="0" smtClean="0"/>
              <a:t>                                           .					.</a:t>
            </a:r>
          </a:p>
          <a:p>
            <a:r>
              <a:rPr lang="en-US" dirty="0" smtClean="0"/>
              <a:t>                                            .					.</a:t>
            </a:r>
          </a:p>
          <a:p>
            <a:r>
              <a:rPr lang="en-US" dirty="0"/>
              <a:t> </a:t>
            </a:r>
            <a:r>
              <a:rPr lang="en-US" dirty="0" smtClean="0"/>
              <a:t>                                           .					.</a:t>
            </a:r>
            <a:endParaRPr lang="en-US" dirty="0"/>
          </a:p>
          <a:p>
            <a:r>
              <a:rPr lang="en-US" dirty="0" smtClean="0"/>
              <a:t>cov (SO</a:t>
            </a:r>
            <a:r>
              <a:rPr lang="en-US" baseline="-25000" dirty="0" smtClean="0"/>
              <a:t>4</a:t>
            </a:r>
            <a:r>
              <a:rPr lang="en-US" dirty="0" smtClean="0"/>
              <a:t>, Na )    cov (SO</a:t>
            </a:r>
            <a:r>
              <a:rPr lang="en-US" baseline="-25000" dirty="0" smtClean="0"/>
              <a:t>4</a:t>
            </a:r>
            <a:r>
              <a:rPr lang="en-US" dirty="0" smtClean="0"/>
              <a:t>, K )  cov (SO</a:t>
            </a:r>
            <a:r>
              <a:rPr lang="en-US" baseline="-25000" dirty="0" smtClean="0"/>
              <a:t>4</a:t>
            </a:r>
            <a:r>
              <a:rPr lang="en-US" dirty="0" smtClean="0"/>
              <a:t>, Mg )     …     cov (SO</a:t>
            </a:r>
            <a:r>
              <a:rPr lang="en-US" baseline="-25000" dirty="0" smtClean="0"/>
              <a:t>4</a:t>
            </a:r>
            <a:r>
              <a:rPr lang="en-US" dirty="0" smtClean="0"/>
              <a:t>, SO</a:t>
            </a:r>
            <a:r>
              <a:rPr lang="en-US" baseline="-25000" dirty="0" smtClean="0"/>
              <a:t>4</a:t>
            </a:r>
            <a:r>
              <a:rPr lang="en-US" dirty="0" smtClean="0"/>
              <a:t> )  cov (SO</a:t>
            </a:r>
            <a:r>
              <a:rPr lang="en-US" baseline="-25000" dirty="0" smtClean="0"/>
              <a:t>4</a:t>
            </a:r>
            <a:r>
              <a:rPr lang="en-US" dirty="0" smtClean="0"/>
              <a:t>, PH )</a:t>
            </a:r>
          </a:p>
          <a:p>
            <a:r>
              <a:rPr lang="en-US" dirty="0" smtClean="0"/>
              <a:t>cov ( PH, Na )    cov ( PH, K )   cov ( PH, Mg )     …     cov ( PH, SO</a:t>
            </a:r>
            <a:r>
              <a:rPr lang="en-US" baseline="-25000" dirty="0" smtClean="0"/>
              <a:t>4</a:t>
            </a:r>
            <a:r>
              <a:rPr lang="en-US" dirty="0" smtClean="0"/>
              <a:t> )   cov ( PH, PH )</a:t>
            </a:r>
            <a:endParaRPr lang="en-US" dirty="0"/>
          </a:p>
        </p:txBody>
      </p:sp>
      <p:sp>
        <p:nvSpPr>
          <p:cNvPr id="9" name="Left Bracket 8"/>
          <p:cNvSpPr/>
          <p:nvPr/>
        </p:nvSpPr>
        <p:spPr>
          <a:xfrm>
            <a:off x="868681" y="4309408"/>
            <a:ext cx="45719" cy="2286000"/>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 name="Right Bracket 9"/>
          <p:cNvSpPr/>
          <p:nvPr/>
        </p:nvSpPr>
        <p:spPr>
          <a:xfrm>
            <a:off x="8564881" y="4309408"/>
            <a:ext cx="45719" cy="2286000"/>
          </a:xfrm>
          <a:prstGeom prst="righ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 name="TextBox 10"/>
          <p:cNvSpPr txBox="1"/>
          <p:nvPr/>
        </p:nvSpPr>
        <p:spPr>
          <a:xfrm>
            <a:off x="381000" y="5223808"/>
            <a:ext cx="609600" cy="369332"/>
          </a:xfrm>
          <a:prstGeom prst="rect">
            <a:avLst/>
          </a:prstGeom>
          <a:noFill/>
        </p:spPr>
        <p:txBody>
          <a:bodyPr wrap="square" rtlCol="0">
            <a:spAutoFit/>
          </a:bodyPr>
          <a:lstStyle/>
          <a:p>
            <a:r>
              <a:rPr lang="en-US" dirty="0" smtClean="0"/>
              <a:t>C = </a:t>
            </a:r>
            <a:endParaRPr lang="en-US" dirty="0"/>
          </a:p>
        </p:txBody>
      </p:sp>
      <p:sp>
        <p:nvSpPr>
          <p:cNvPr id="12" name="TextBox 11"/>
          <p:cNvSpPr txBox="1"/>
          <p:nvPr/>
        </p:nvSpPr>
        <p:spPr>
          <a:xfrm>
            <a:off x="533400" y="3974068"/>
            <a:ext cx="1981200" cy="369332"/>
          </a:xfrm>
          <a:prstGeom prst="rect">
            <a:avLst/>
          </a:prstGeom>
          <a:noFill/>
        </p:spPr>
        <p:txBody>
          <a:bodyPr wrap="square" rtlCol="0">
            <a:spAutoFit/>
          </a:bodyPr>
          <a:lstStyle/>
          <a:p>
            <a:r>
              <a:rPr lang="en-US" dirty="0" smtClean="0"/>
              <a:t>Covariance Matrix</a:t>
            </a:r>
            <a:endParaRPr lang="en-US" dirty="0"/>
          </a:p>
        </p:txBody>
      </p:sp>
      <p:sp>
        <p:nvSpPr>
          <p:cNvPr id="13" name="TextBox 12"/>
          <p:cNvSpPr txBox="1"/>
          <p:nvPr/>
        </p:nvSpPr>
        <p:spPr>
          <a:xfrm>
            <a:off x="533400" y="2387262"/>
            <a:ext cx="3733800" cy="738664"/>
          </a:xfrm>
          <a:prstGeom prst="rect">
            <a:avLst/>
          </a:prstGeom>
          <a:noFill/>
        </p:spPr>
        <p:txBody>
          <a:bodyPr wrap="square" rtlCol="0">
            <a:spAutoFit/>
          </a:bodyPr>
          <a:lstStyle/>
          <a:p>
            <a:r>
              <a:rPr lang="en-US" sz="1400" dirty="0" smtClean="0"/>
              <a:t>Covariance  cov(x,y) is a measure how much each data column vary from the mean with respect to each other.</a:t>
            </a:r>
            <a:endParaRPr lang="en-US" sz="1400" dirty="0"/>
          </a:p>
        </p:txBody>
      </p:sp>
      <p:cxnSp>
        <p:nvCxnSpPr>
          <p:cNvPr id="14" name="Straight Connector 13"/>
          <p:cNvCxnSpPr/>
          <p:nvPr/>
        </p:nvCxnSpPr>
        <p:spPr>
          <a:xfrm>
            <a:off x="6019800" y="2438400"/>
            <a:ext cx="137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105400" y="2667000"/>
            <a:ext cx="2057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659880" y="2438400"/>
            <a:ext cx="137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038600" y="2133600"/>
            <a:ext cx="4419600" cy="1754326"/>
          </a:xfrm>
          <a:prstGeom prst="rect">
            <a:avLst/>
          </a:prstGeom>
          <a:noFill/>
        </p:spPr>
        <p:txBody>
          <a:bodyPr wrap="square" rtlCol="0">
            <a:spAutoFit/>
          </a:bodyPr>
          <a:lstStyle/>
          <a:p>
            <a:r>
              <a:rPr lang="en-US" dirty="0" smtClean="0"/>
              <a:t>cov(x,y) = </a:t>
            </a:r>
            <a:r>
              <a:rPr lang="en-US" sz="3200" dirty="0" smtClean="0">
                <a:latin typeface="Symbol" pitchFamily="18" charset="2"/>
              </a:rPr>
              <a:t>S</a:t>
            </a:r>
            <a:r>
              <a:rPr lang="en-US" sz="1100" dirty="0" smtClean="0"/>
              <a:t>i</a:t>
            </a:r>
            <a:r>
              <a:rPr lang="en-US" sz="1100" dirty="0" smtClean="0">
                <a:latin typeface="Symbol" pitchFamily="18" charset="2"/>
              </a:rPr>
              <a:t>=1</a:t>
            </a:r>
            <a:r>
              <a:rPr lang="en-US" dirty="0" smtClean="0">
                <a:latin typeface="Symbol" pitchFamily="18" charset="2"/>
              </a:rPr>
              <a:t>  (</a:t>
            </a:r>
            <a:r>
              <a:rPr lang="en-US" dirty="0" smtClean="0"/>
              <a:t>x</a:t>
            </a:r>
            <a:r>
              <a:rPr lang="en-US" baseline="-25000" dirty="0" smtClean="0"/>
              <a:t>i</a:t>
            </a:r>
            <a:r>
              <a:rPr lang="en-US" dirty="0" smtClean="0"/>
              <a:t> – x)</a:t>
            </a:r>
            <a:r>
              <a:rPr lang="en-US" dirty="0" smtClean="0">
                <a:latin typeface="Symbol" pitchFamily="18" charset="2"/>
              </a:rPr>
              <a:t> (</a:t>
            </a:r>
            <a:r>
              <a:rPr lang="en-US" dirty="0" smtClean="0"/>
              <a:t>y</a:t>
            </a:r>
            <a:r>
              <a:rPr lang="en-US" baseline="-25000" dirty="0" smtClean="0"/>
              <a:t>i</a:t>
            </a:r>
            <a:r>
              <a:rPr lang="en-US" dirty="0" smtClean="0"/>
              <a:t> – y)</a:t>
            </a:r>
          </a:p>
          <a:p>
            <a:r>
              <a:rPr lang="en-US" dirty="0" smtClean="0"/>
              <a:t>                               (N-1)</a:t>
            </a:r>
            <a:r>
              <a:rPr lang="en-US" u="sng" dirty="0" smtClean="0"/>
              <a:t> </a:t>
            </a:r>
          </a:p>
          <a:p>
            <a:r>
              <a:rPr lang="en-US" sz="1400" dirty="0" smtClean="0"/>
              <a:t>where x is the mean of brine data column k divided by </a:t>
            </a:r>
            <a:r>
              <a:rPr lang="en-US" sz="1400" dirty="0" smtClean="0">
                <a:latin typeface="Symbol" pitchFamily="18" charset="2"/>
              </a:rPr>
              <a:t>s</a:t>
            </a:r>
            <a:r>
              <a:rPr lang="en-US" sz="1400" baseline="-25000" dirty="0" smtClean="0"/>
              <a:t>k</a:t>
            </a:r>
          </a:p>
          <a:p>
            <a:r>
              <a:rPr lang="en-US" sz="1400" dirty="0" smtClean="0"/>
              <a:t>             x</a:t>
            </a:r>
            <a:r>
              <a:rPr lang="en-US" sz="1400" baseline="-25000" dirty="0" smtClean="0"/>
              <a:t>i </a:t>
            </a:r>
            <a:r>
              <a:rPr lang="en-US" sz="1400" dirty="0" smtClean="0"/>
              <a:t>is the individual brine data divided by </a:t>
            </a:r>
            <a:r>
              <a:rPr lang="en-US" sz="1400" dirty="0" smtClean="0">
                <a:latin typeface="Symbol" pitchFamily="18" charset="2"/>
              </a:rPr>
              <a:t>s</a:t>
            </a:r>
            <a:r>
              <a:rPr lang="en-US" sz="1400" baseline="-25000" dirty="0" smtClean="0"/>
              <a:t>k</a:t>
            </a:r>
            <a:r>
              <a:rPr lang="en-US" sz="1400" dirty="0" smtClean="0"/>
              <a:t>; i= well </a:t>
            </a:r>
          </a:p>
          <a:p>
            <a:r>
              <a:rPr lang="en-US" sz="1400" dirty="0" smtClean="0"/>
              <a:t>e.g.  cov (Na, Ca) is sum over the Na  and Ca columns of the normalized data set</a:t>
            </a:r>
            <a:r>
              <a:rPr lang="en-US" sz="1600" dirty="0" smtClean="0"/>
              <a:t>.</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2590800"/>
            <a:ext cx="8382000" cy="1384995"/>
          </a:xfrm>
          <a:prstGeom prst="rect">
            <a:avLst/>
          </a:prstGeom>
          <a:noFill/>
        </p:spPr>
        <p:txBody>
          <a:bodyPr wrap="square" rtlCol="0">
            <a:spAutoFit/>
          </a:bodyPr>
          <a:lstStyle/>
          <a:p>
            <a:r>
              <a:rPr lang="en-US" sz="1400" dirty="0" smtClean="0"/>
              <a:t>Construct an Adjusted Data Matrix from the Brine Data Matrix by subtracting the mean of each column.</a:t>
            </a:r>
          </a:p>
          <a:p>
            <a:endParaRPr lang="en-US" sz="1400" dirty="0" smtClean="0"/>
          </a:p>
          <a:p>
            <a:r>
              <a:rPr lang="en-US" sz="1400" dirty="0" smtClean="0"/>
              <a:t>Adjusted Data Matrix [Am] = [  (X</a:t>
            </a:r>
            <a:r>
              <a:rPr lang="en-US" sz="1400" baseline="-25000" dirty="0" smtClean="0"/>
              <a:t>ik</a:t>
            </a:r>
            <a:r>
              <a:rPr lang="en-US" sz="1400" dirty="0" smtClean="0"/>
              <a:t> – X</a:t>
            </a:r>
            <a:r>
              <a:rPr lang="en-US" sz="1400" baseline="-25000" dirty="0"/>
              <a:t>k</a:t>
            </a:r>
            <a:r>
              <a:rPr lang="en-US" sz="1400" dirty="0" smtClean="0"/>
              <a:t>) </a:t>
            </a:r>
            <a:r>
              <a:rPr lang="en-US" sz="1400" baseline="-25000" dirty="0" smtClean="0"/>
              <a:t> </a:t>
            </a:r>
            <a:r>
              <a:rPr lang="en-US" sz="1400" dirty="0" smtClean="0"/>
              <a:t>]</a:t>
            </a:r>
          </a:p>
          <a:p>
            <a:endParaRPr lang="en-US" sz="1400" dirty="0"/>
          </a:p>
          <a:p>
            <a:r>
              <a:rPr lang="en-US" sz="1400" dirty="0" smtClean="0"/>
              <a:t>where X</a:t>
            </a:r>
            <a:r>
              <a:rPr lang="en-US" sz="1400" baseline="-25000" dirty="0"/>
              <a:t>k</a:t>
            </a:r>
            <a:r>
              <a:rPr lang="en-US" sz="1400" dirty="0" smtClean="0"/>
              <a:t> is the mean of brine data column k</a:t>
            </a:r>
          </a:p>
          <a:p>
            <a:r>
              <a:rPr lang="en-US" sz="1400" dirty="0"/>
              <a:t> </a:t>
            </a:r>
            <a:r>
              <a:rPr lang="en-US" sz="1400" dirty="0" smtClean="0"/>
              <a:t>            X</a:t>
            </a:r>
            <a:r>
              <a:rPr lang="en-US" sz="1400" baseline="-25000" dirty="0" smtClean="0"/>
              <a:t>ik </a:t>
            </a:r>
            <a:r>
              <a:rPr lang="en-US" sz="1400" dirty="0" smtClean="0"/>
              <a:t>is the individual brine data; i=well, k=brine data</a:t>
            </a:r>
            <a:endParaRPr lang="en-US" sz="1400" b="1" dirty="0" smtClean="0"/>
          </a:p>
        </p:txBody>
      </p:sp>
      <p:cxnSp>
        <p:nvCxnSpPr>
          <p:cNvPr id="5" name="Straight Connector 4"/>
          <p:cNvCxnSpPr/>
          <p:nvPr/>
        </p:nvCxnSpPr>
        <p:spPr>
          <a:xfrm>
            <a:off x="2987040" y="3061633"/>
            <a:ext cx="137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880872" y="3485305"/>
            <a:ext cx="10972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9219" name="Picture 3" descr="C:\Users\jvictor\Documents\dummy\Earthquakes\PC\HELP\Doveton\EvGoodMatrix-FeatureVector.png"/>
          <p:cNvPicPr>
            <a:picLocks noChangeAspect="1" noChangeArrowheads="1"/>
          </p:cNvPicPr>
          <p:nvPr/>
        </p:nvPicPr>
        <p:blipFill>
          <a:blip r:embed="rId2" cstate="print"/>
          <a:srcRect/>
          <a:stretch>
            <a:fillRect/>
          </a:stretch>
        </p:blipFill>
        <p:spPr bwMode="auto">
          <a:xfrm>
            <a:off x="1981199" y="914400"/>
            <a:ext cx="6096001" cy="1524000"/>
          </a:xfrm>
          <a:prstGeom prst="rect">
            <a:avLst/>
          </a:prstGeom>
          <a:noFill/>
          <a:ln>
            <a:solidFill>
              <a:schemeClr val="tx1"/>
            </a:solidFill>
          </a:ln>
        </p:spPr>
      </p:pic>
      <p:pic>
        <p:nvPicPr>
          <p:cNvPr id="8" name="Picture 5" descr="C:\Users\jvictor\Documents\dummy\Earthquakes\PC\HELP\Doveton\Good-Analytes.png"/>
          <p:cNvPicPr>
            <a:picLocks noChangeAspect="1" noChangeArrowheads="1"/>
          </p:cNvPicPr>
          <p:nvPr/>
        </p:nvPicPr>
        <p:blipFill>
          <a:blip r:embed="rId3" cstate="print"/>
          <a:srcRect/>
          <a:stretch>
            <a:fillRect/>
          </a:stretch>
        </p:blipFill>
        <p:spPr bwMode="auto">
          <a:xfrm>
            <a:off x="8153400" y="914400"/>
            <a:ext cx="609600" cy="1524000"/>
          </a:xfrm>
          <a:prstGeom prst="rect">
            <a:avLst/>
          </a:prstGeom>
          <a:noFill/>
          <a:ln>
            <a:solidFill>
              <a:schemeClr val="tx1"/>
            </a:solidFill>
          </a:ln>
        </p:spPr>
      </p:pic>
      <p:sp>
        <p:nvSpPr>
          <p:cNvPr id="9" name="TextBox 8"/>
          <p:cNvSpPr txBox="1"/>
          <p:nvPr/>
        </p:nvSpPr>
        <p:spPr>
          <a:xfrm>
            <a:off x="609600" y="1447800"/>
            <a:ext cx="1447800" cy="307777"/>
          </a:xfrm>
          <a:prstGeom prst="rect">
            <a:avLst/>
          </a:prstGeom>
          <a:noFill/>
        </p:spPr>
        <p:txBody>
          <a:bodyPr wrap="square" rtlCol="0">
            <a:spAutoFit/>
          </a:bodyPr>
          <a:lstStyle/>
          <a:p>
            <a:r>
              <a:rPr lang="en-US" sz="1400" dirty="0" smtClean="0"/>
              <a:t>Eigenvector [V</a:t>
            </a:r>
            <a:r>
              <a:rPr lang="en-US" sz="1400" dirty="0"/>
              <a:t>]</a:t>
            </a:r>
            <a:r>
              <a:rPr lang="en-US" sz="1400" dirty="0" smtClean="0"/>
              <a:t> =</a:t>
            </a:r>
            <a:endParaRPr lang="en-US" sz="1400" dirty="0"/>
          </a:p>
        </p:txBody>
      </p:sp>
      <p:sp>
        <p:nvSpPr>
          <p:cNvPr id="10" name="TextBox 9"/>
          <p:cNvSpPr txBox="1"/>
          <p:nvPr/>
        </p:nvSpPr>
        <p:spPr>
          <a:xfrm>
            <a:off x="304800" y="4061936"/>
            <a:ext cx="8534400" cy="2462213"/>
          </a:xfrm>
          <a:prstGeom prst="rect">
            <a:avLst/>
          </a:prstGeom>
          <a:noFill/>
        </p:spPr>
        <p:txBody>
          <a:bodyPr wrap="square" rtlCol="0">
            <a:spAutoFit/>
          </a:bodyPr>
          <a:lstStyle/>
          <a:p>
            <a:r>
              <a:rPr lang="en-US" sz="1400" dirty="0" smtClean="0"/>
              <a:t>Compute the Final Data [F] matrix as the Feature Vector times the transpose of the Adjusted Data matrix,</a:t>
            </a:r>
          </a:p>
          <a:p>
            <a:r>
              <a:rPr lang="en-US" sz="1400" dirty="0" smtClean="0"/>
              <a:t>      [F] = [V] X [Am]</a:t>
            </a:r>
            <a:r>
              <a:rPr lang="en-US" sz="1400" baseline="30000" dirty="0" smtClean="0"/>
              <a:t>T</a:t>
            </a:r>
            <a:endParaRPr lang="en-US" sz="1400" baseline="30000" dirty="0"/>
          </a:p>
          <a:p>
            <a:endParaRPr lang="en-US" sz="1400" dirty="0" smtClean="0"/>
          </a:p>
          <a:p>
            <a:r>
              <a:rPr lang="en-US" sz="1400" dirty="0" smtClean="0"/>
              <a:t>The Original Data [B] matrix can be found by multiplying the transpose of the Feature Vector [V]</a:t>
            </a:r>
            <a:r>
              <a:rPr lang="en-US" sz="1400" baseline="30000" dirty="0" smtClean="0"/>
              <a:t>T</a:t>
            </a:r>
            <a:r>
              <a:rPr lang="en-US" sz="1400" dirty="0" smtClean="0"/>
              <a:t> times the Fine Data [F] matrix plus the Original Mean [X</a:t>
            </a:r>
            <a:r>
              <a:rPr lang="en-US" sz="1400" baseline="-25000" dirty="0" smtClean="0"/>
              <a:t>o</a:t>
            </a:r>
            <a:r>
              <a:rPr lang="en-US" sz="1400" dirty="0" smtClean="0"/>
              <a:t>],</a:t>
            </a:r>
          </a:p>
          <a:p>
            <a:r>
              <a:rPr lang="en-US" sz="1400" dirty="0" smtClean="0"/>
              <a:t>      [B] = [V]</a:t>
            </a:r>
            <a:r>
              <a:rPr lang="en-US" sz="1400" baseline="30000" dirty="0" smtClean="0"/>
              <a:t>T</a:t>
            </a:r>
            <a:r>
              <a:rPr lang="en-US" sz="1400" dirty="0" smtClean="0"/>
              <a:t> X [F] + [X</a:t>
            </a:r>
            <a:r>
              <a:rPr lang="en-US" sz="1400" baseline="-25000" dirty="0" smtClean="0"/>
              <a:t>o</a:t>
            </a:r>
            <a:r>
              <a:rPr lang="en-US" sz="1400" dirty="0" smtClean="0"/>
              <a:t>]. </a:t>
            </a:r>
          </a:p>
          <a:p>
            <a:endParaRPr lang="en-US" sz="1400" dirty="0"/>
          </a:p>
          <a:p>
            <a:r>
              <a:rPr lang="en-US" sz="1400" dirty="0" smtClean="0"/>
              <a:t>The above equation also  works even if not all the eigenvectors are included in the feature vector.</a:t>
            </a:r>
          </a:p>
          <a:p>
            <a:endParaRPr lang="en-US" sz="1400" dirty="0"/>
          </a:p>
          <a:p>
            <a:r>
              <a:rPr lang="en-US" sz="1400" dirty="0" smtClean="0"/>
              <a:t>If the eigenvector is used on the Adjusted Data Matrix and the Original Mean is added back then you would expect to get the original Brine data matrix back.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C:\Users\jvictor\Documents\dummy\Earthquakes\PC\HELP\Doveton\Matrix-Mean-Good.png"/>
          <p:cNvPicPr>
            <a:picLocks noChangeAspect="1" noChangeArrowheads="1"/>
          </p:cNvPicPr>
          <p:nvPr/>
        </p:nvPicPr>
        <p:blipFill>
          <a:blip r:embed="rId2" cstate="print"/>
          <a:srcRect/>
          <a:stretch>
            <a:fillRect/>
          </a:stretch>
        </p:blipFill>
        <p:spPr bwMode="auto">
          <a:xfrm>
            <a:off x="514350" y="465963"/>
            <a:ext cx="7334250" cy="504825"/>
          </a:xfrm>
          <a:prstGeom prst="rect">
            <a:avLst/>
          </a:prstGeom>
          <a:noFill/>
          <a:ln>
            <a:solidFill>
              <a:schemeClr val="tx1"/>
            </a:solidFill>
          </a:ln>
        </p:spPr>
      </p:pic>
      <p:sp>
        <p:nvSpPr>
          <p:cNvPr id="4" name="TextBox 3"/>
          <p:cNvSpPr txBox="1"/>
          <p:nvPr/>
        </p:nvSpPr>
        <p:spPr>
          <a:xfrm>
            <a:off x="457200" y="381000"/>
            <a:ext cx="838200" cy="369332"/>
          </a:xfrm>
          <a:prstGeom prst="rect">
            <a:avLst/>
          </a:prstGeom>
          <a:noFill/>
        </p:spPr>
        <p:txBody>
          <a:bodyPr wrap="square" rtlCol="0">
            <a:spAutoFit/>
          </a:bodyPr>
          <a:lstStyle/>
          <a:p>
            <a:r>
              <a:rPr lang="en-US" dirty="0" smtClean="0"/>
              <a:t>Good</a:t>
            </a:r>
            <a:endParaRPr lang="en-US" dirty="0"/>
          </a:p>
        </p:txBody>
      </p:sp>
      <p:pic>
        <p:nvPicPr>
          <p:cNvPr id="11268" name="Picture 4" descr="C:\Users\jvictor\Documents\dummy\Earthquakes\PC\HELP\Doveton\Matrix-Mean-Below.png"/>
          <p:cNvPicPr>
            <a:picLocks noChangeAspect="1" noChangeArrowheads="1"/>
          </p:cNvPicPr>
          <p:nvPr/>
        </p:nvPicPr>
        <p:blipFill>
          <a:blip r:embed="rId3" cstate="print"/>
          <a:srcRect/>
          <a:stretch>
            <a:fillRect/>
          </a:stretch>
        </p:blipFill>
        <p:spPr bwMode="auto">
          <a:xfrm>
            <a:off x="533400" y="1085088"/>
            <a:ext cx="7315200" cy="504825"/>
          </a:xfrm>
          <a:prstGeom prst="rect">
            <a:avLst/>
          </a:prstGeom>
          <a:noFill/>
          <a:ln>
            <a:solidFill>
              <a:schemeClr val="tx1"/>
            </a:solidFill>
          </a:ln>
        </p:spPr>
      </p:pic>
      <p:sp>
        <p:nvSpPr>
          <p:cNvPr id="6" name="TextBox 5"/>
          <p:cNvSpPr txBox="1"/>
          <p:nvPr/>
        </p:nvSpPr>
        <p:spPr>
          <a:xfrm>
            <a:off x="457200" y="993648"/>
            <a:ext cx="1295400" cy="369332"/>
          </a:xfrm>
          <a:prstGeom prst="rect">
            <a:avLst/>
          </a:prstGeom>
          <a:noFill/>
        </p:spPr>
        <p:txBody>
          <a:bodyPr wrap="square" rtlCol="0">
            <a:spAutoFit/>
          </a:bodyPr>
          <a:lstStyle/>
          <a:p>
            <a:r>
              <a:rPr lang="en-US" dirty="0" smtClean="0"/>
              <a:t>Below 1</a:t>
            </a:r>
            <a:endParaRPr lang="en-US" dirty="0"/>
          </a:p>
        </p:txBody>
      </p:sp>
      <p:pic>
        <p:nvPicPr>
          <p:cNvPr id="11269" name="Picture 5" descr="C:\Users\jvictor\Documents\dummy\Earthquakes\PC\HELP\Doveton\Matrix-Mean-Above.png"/>
          <p:cNvPicPr>
            <a:picLocks noChangeAspect="1" noChangeArrowheads="1"/>
          </p:cNvPicPr>
          <p:nvPr/>
        </p:nvPicPr>
        <p:blipFill>
          <a:blip r:embed="rId4" cstate="print"/>
          <a:srcRect/>
          <a:stretch>
            <a:fillRect/>
          </a:stretch>
        </p:blipFill>
        <p:spPr bwMode="auto">
          <a:xfrm>
            <a:off x="533400" y="1694688"/>
            <a:ext cx="7324725" cy="495300"/>
          </a:xfrm>
          <a:prstGeom prst="rect">
            <a:avLst/>
          </a:prstGeom>
          <a:noFill/>
          <a:ln>
            <a:solidFill>
              <a:schemeClr val="tx1"/>
            </a:solidFill>
          </a:ln>
        </p:spPr>
      </p:pic>
      <p:sp>
        <p:nvSpPr>
          <p:cNvPr id="8" name="TextBox 7"/>
          <p:cNvSpPr txBox="1"/>
          <p:nvPr/>
        </p:nvSpPr>
        <p:spPr>
          <a:xfrm>
            <a:off x="457200" y="1618488"/>
            <a:ext cx="1295400" cy="369332"/>
          </a:xfrm>
          <a:prstGeom prst="rect">
            <a:avLst/>
          </a:prstGeom>
          <a:noFill/>
        </p:spPr>
        <p:txBody>
          <a:bodyPr wrap="square" rtlCol="0">
            <a:spAutoFit/>
          </a:bodyPr>
          <a:lstStyle/>
          <a:p>
            <a:r>
              <a:rPr lang="en-US" dirty="0" smtClean="0"/>
              <a:t>Above 1</a:t>
            </a:r>
            <a:endParaRPr lang="en-US" dirty="0"/>
          </a:p>
        </p:txBody>
      </p:sp>
      <p:sp>
        <p:nvSpPr>
          <p:cNvPr id="9" name="TextBox 8"/>
          <p:cNvSpPr txBox="1"/>
          <p:nvPr/>
        </p:nvSpPr>
        <p:spPr>
          <a:xfrm>
            <a:off x="457200" y="2456688"/>
            <a:ext cx="7620000" cy="3754874"/>
          </a:xfrm>
          <a:prstGeom prst="rect">
            <a:avLst/>
          </a:prstGeom>
          <a:noFill/>
        </p:spPr>
        <p:txBody>
          <a:bodyPr wrap="square" rtlCol="0">
            <a:spAutoFit/>
          </a:bodyPr>
          <a:lstStyle/>
          <a:p>
            <a:r>
              <a:rPr lang="en-US" sz="1400" dirty="0" smtClean="0"/>
              <a:t>The normalization process assumes that the “Good” Data set is correct and that for some reason the measurements Below and Above the 2% of the Anions/Cations ratio of 1.0 have below average values of Chlorides, </a:t>
            </a:r>
            <a:r>
              <a:rPr lang="en-US" sz="1400" dirty="0" smtClean="0"/>
              <a:t>which </a:t>
            </a:r>
            <a:r>
              <a:rPr lang="en-US" sz="1400" dirty="0" smtClean="0"/>
              <a:t>could have saturated the measurements results.  This analysis is not suggesting that the data is in error only that the Brine data for Below and Above data sets will be modified to fit the “Good” Data set mean value.  </a:t>
            </a:r>
          </a:p>
          <a:p>
            <a:endParaRPr lang="en-US" sz="1400" dirty="0"/>
          </a:p>
          <a:p>
            <a:r>
              <a:rPr lang="en-US" sz="1400" dirty="0" smtClean="0"/>
              <a:t>The “Good” Data eigenvectors and Means will be used to correct the Brine data for the Below and Above data sets.  In the same manner as </a:t>
            </a:r>
            <a:r>
              <a:rPr lang="en-US" sz="1400" dirty="0" smtClean="0"/>
              <a:t>above, </a:t>
            </a:r>
            <a:r>
              <a:rPr lang="en-US" sz="1400" dirty="0" smtClean="0"/>
              <a:t>an Adjusted Data Matrix will be constructed for the Below and Above data sets using their respective means.  Then the </a:t>
            </a:r>
            <a:r>
              <a:rPr lang="en-US" sz="1400" dirty="0" smtClean="0"/>
              <a:t>“Good” brine data </a:t>
            </a:r>
            <a:r>
              <a:rPr lang="en-US" sz="1400" dirty="0" smtClean="0"/>
              <a:t>eigenvectors and </a:t>
            </a:r>
            <a:r>
              <a:rPr lang="en-US" sz="1400" dirty="0" smtClean="0"/>
              <a:t>“Good” brine data </a:t>
            </a:r>
            <a:r>
              <a:rPr lang="en-US" sz="1400" dirty="0" smtClean="0"/>
              <a:t>means will be used to compute the “original” data sets as if the above and below were measured as the original good data</a:t>
            </a:r>
          </a:p>
          <a:p>
            <a:r>
              <a:rPr lang="en-US" sz="1400" dirty="0" smtClean="0"/>
              <a:t> [B] = [Vg]</a:t>
            </a:r>
            <a:r>
              <a:rPr lang="en-US" sz="1400" baseline="30000" dirty="0" smtClean="0"/>
              <a:t>T</a:t>
            </a:r>
            <a:r>
              <a:rPr lang="en-US" sz="1400" dirty="0" smtClean="0"/>
              <a:t> X [ [Vg] X [Am</a:t>
            </a:r>
            <a:r>
              <a:rPr lang="en-US" sz="1400" baseline="-25000" dirty="0" smtClean="0"/>
              <a:t>R</a:t>
            </a:r>
            <a:r>
              <a:rPr lang="en-US" sz="1400" dirty="0" smtClean="0"/>
              <a:t>]</a:t>
            </a:r>
            <a:r>
              <a:rPr lang="en-US" sz="1400" baseline="30000" dirty="0" smtClean="0"/>
              <a:t>T </a:t>
            </a:r>
            <a:r>
              <a:rPr lang="en-US" sz="1400" dirty="0" smtClean="0"/>
              <a:t>] + [Xg].</a:t>
            </a:r>
          </a:p>
          <a:p>
            <a:endParaRPr lang="en-US" sz="1400" dirty="0" smtClean="0"/>
          </a:p>
          <a:p>
            <a:r>
              <a:rPr lang="en-US" sz="1400" dirty="0" smtClean="0"/>
              <a:t>where [Vg] is the eigenvector of the “Good” data set</a:t>
            </a:r>
          </a:p>
          <a:p>
            <a:r>
              <a:rPr lang="en-US" sz="1400" dirty="0"/>
              <a:t> </a:t>
            </a:r>
            <a:r>
              <a:rPr lang="en-US" sz="1400" dirty="0" smtClean="0"/>
              <a:t>            [Xg] is the “Good” mean matrix</a:t>
            </a:r>
          </a:p>
          <a:p>
            <a:r>
              <a:rPr lang="en-US" sz="1400" dirty="0"/>
              <a:t> </a:t>
            </a:r>
            <a:r>
              <a:rPr lang="en-US" sz="1400" dirty="0" smtClean="0"/>
              <a:t>            [Am</a:t>
            </a:r>
            <a:r>
              <a:rPr lang="en-US" sz="1400" baseline="-25000" dirty="0" smtClean="0"/>
              <a:t>R</a:t>
            </a:r>
            <a:r>
              <a:rPr lang="en-US" sz="1400" dirty="0" smtClean="0"/>
              <a:t>] is the Adjusted Data Matrix for either the Below or Above data sets.</a:t>
            </a:r>
          </a:p>
          <a:p>
            <a:r>
              <a:rPr lang="en-US" sz="1400" dirty="0"/>
              <a:t> </a:t>
            </a:r>
            <a:r>
              <a:rPr lang="en-US" sz="1400" dirty="0" smtClean="0"/>
              <a:t>            [B] is the “new Original” data set of the Below or Above Brine data.</a:t>
            </a:r>
            <a:endParaRPr lang="en-US" sz="1400" dirty="0"/>
          </a:p>
        </p:txBody>
      </p:sp>
      <p:sp>
        <p:nvSpPr>
          <p:cNvPr id="10" name="Rectangle 9"/>
          <p:cNvSpPr/>
          <p:nvPr/>
        </p:nvSpPr>
        <p:spPr>
          <a:xfrm>
            <a:off x="6019800" y="457200"/>
            <a:ext cx="609600" cy="1752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jvictor\Documents\dummy\Earthquakes\PC\HELP\Doveton\Normalized.png"/>
          <p:cNvPicPr>
            <a:picLocks noChangeAspect="1" noChangeArrowheads="1"/>
          </p:cNvPicPr>
          <p:nvPr/>
        </p:nvPicPr>
        <p:blipFill>
          <a:blip r:embed="rId2" cstate="print"/>
          <a:srcRect/>
          <a:stretch>
            <a:fillRect/>
          </a:stretch>
        </p:blipFill>
        <p:spPr bwMode="auto">
          <a:xfrm>
            <a:off x="381000" y="466344"/>
            <a:ext cx="8372475" cy="5781676"/>
          </a:xfrm>
          <a:prstGeom prst="rect">
            <a:avLst/>
          </a:prstGeom>
          <a:noFill/>
        </p:spPr>
      </p:pic>
      <p:cxnSp>
        <p:nvCxnSpPr>
          <p:cNvPr id="3" name="Straight Connector 2"/>
          <p:cNvCxnSpPr/>
          <p:nvPr/>
        </p:nvCxnSpPr>
        <p:spPr>
          <a:xfrm flipV="1">
            <a:off x="1517904" y="978408"/>
            <a:ext cx="6172200" cy="4800600"/>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flipV="1">
            <a:off x="1828800" y="1155573"/>
            <a:ext cx="6019800" cy="4648200"/>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H="1" flipV="1">
            <a:off x="4038600" y="3810000"/>
            <a:ext cx="152400" cy="152400"/>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191000" y="3810000"/>
            <a:ext cx="762000" cy="307777"/>
          </a:xfrm>
          <a:prstGeom prst="rect">
            <a:avLst/>
          </a:prstGeom>
          <a:noFill/>
        </p:spPr>
        <p:txBody>
          <a:bodyPr wrap="square" rtlCol="0">
            <a:spAutoFit/>
          </a:bodyPr>
          <a:lstStyle/>
          <a:p>
            <a:r>
              <a:rPr lang="en-US" sz="1400" b="1" dirty="0" smtClean="0">
                <a:solidFill>
                  <a:srgbClr val="FF0000"/>
                </a:solidFill>
              </a:rPr>
              <a:t>+/- 2%</a:t>
            </a:r>
            <a:endParaRPr lang="en-US" sz="1400" b="1"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descr="C:\Users\jvictor\Documents\dummy\Earthquakes\PC\HELP\Doveton\Matrix-Above.png"/>
          <p:cNvPicPr>
            <a:picLocks noChangeAspect="1" noChangeArrowheads="1"/>
          </p:cNvPicPr>
          <p:nvPr/>
        </p:nvPicPr>
        <p:blipFill>
          <a:blip r:embed="rId2" cstate="print"/>
          <a:srcRect/>
          <a:stretch>
            <a:fillRect/>
          </a:stretch>
        </p:blipFill>
        <p:spPr bwMode="auto">
          <a:xfrm>
            <a:off x="2590800" y="5093208"/>
            <a:ext cx="4416552" cy="1682769"/>
          </a:xfrm>
          <a:prstGeom prst="rect">
            <a:avLst/>
          </a:prstGeom>
          <a:noFill/>
        </p:spPr>
      </p:pic>
      <p:pic>
        <p:nvPicPr>
          <p:cNvPr id="5124" name="Picture 4" descr="C:\Users\jvictor\Documents\dummy\Earthquakes\PC\HELP\Doveton\Matrix-Below.png"/>
          <p:cNvPicPr>
            <a:picLocks noChangeAspect="1" noChangeArrowheads="1"/>
          </p:cNvPicPr>
          <p:nvPr/>
        </p:nvPicPr>
        <p:blipFill>
          <a:blip r:embed="rId3" cstate="print"/>
          <a:srcRect/>
          <a:stretch>
            <a:fillRect/>
          </a:stretch>
        </p:blipFill>
        <p:spPr bwMode="auto">
          <a:xfrm>
            <a:off x="2590800" y="1143000"/>
            <a:ext cx="4416552" cy="4071958"/>
          </a:xfrm>
          <a:prstGeom prst="rect">
            <a:avLst/>
          </a:prstGeom>
          <a:noFill/>
        </p:spPr>
      </p:pic>
      <p:pic>
        <p:nvPicPr>
          <p:cNvPr id="5122" name="Picture 2" descr="C:\Users\jvictor\Documents\dummy\Earthquakes\PC\HELP\Doveton\Matrix-Good.png"/>
          <p:cNvPicPr>
            <a:picLocks noChangeAspect="1" noChangeArrowheads="1"/>
          </p:cNvPicPr>
          <p:nvPr/>
        </p:nvPicPr>
        <p:blipFill>
          <a:blip r:embed="rId4" cstate="print"/>
          <a:srcRect/>
          <a:stretch>
            <a:fillRect/>
          </a:stretch>
        </p:blipFill>
        <p:spPr bwMode="auto">
          <a:xfrm>
            <a:off x="2587752" y="36576"/>
            <a:ext cx="4416552" cy="1223310"/>
          </a:xfrm>
          <a:prstGeom prst="rect">
            <a:avLst/>
          </a:prstGeom>
          <a:noFill/>
        </p:spPr>
      </p:pic>
      <p:cxnSp>
        <p:nvCxnSpPr>
          <p:cNvPr id="6" name="Straight Arrow Connector 5"/>
          <p:cNvCxnSpPr/>
          <p:nvPr/>
        </p:nvCxnSpPr>
        <p:spPr>
          <a:xfrm>
            <a:off x="2286000" y="179832"/>
            <a:ext cx="0" cy="1060704"/>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57200" y="5791200"/>
            <a:ext cx="1828800" cy="523220"/>
          </a:xfrm>
          <a:prstGeom prst="rect">
            <a:avLst/>
          </a:prstGeom>
          <a:noFill/>
        </p:spPr>
        <p:txBody>
          <a:bodyPr wrap="square" rtlCol="0">
            <a:spAutoFit/>
          </a:bodyPr>
          <a:lstStyle/>
          <a:p>
            <a:r>
              <a:rPr lang="en-US" sz="1400" dirty="0" smtClean="0"/>
              <a:t>“K-State Data”</a:t>
            </a:r>
          </a:p>
          <a:p>
            <a:r>
              <a:rPr lang="en-US" sz="1400" dirty="0" smtClean="0"/>
              <a:t>Cations/Anions &gt; 1.02</a:t>
            </a:r>
            <a:endParaRPr lang="en-US" sz="1400" dirty="0"/>
          </a:p>
        </p:txBody>
      </p:sp>
      <p:cxnSp>
        <p:nvCxnSpPr>
          <p:cNvPr id="8" name="Straight Arrow Connector 7"/>
          <p:cNvCxnSpPr/>
          <p:nvPr/>
        </p:nvCxnSpPr>
        <p:spPr>
          <a:xfrm>
            <a:off x="1981200" y="5212080"/>
            <a:ext cx="609600"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981200" y="6729984"/>
            <a:ext cx="609600" cy="0"/>
          </a:xfrm>
          <a:prstGeom prst="straightConnector1">
            <a:avLst/>
          </a:prstGeom>
          <a:ln w="31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981200" y="1252728"/>
            <a:ext cx="609600"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981200" y="182880"/>
            <a:ext cx="609600"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57200" y="2968823"/>
            <a:ext cx="1828800" cy="523220"/>
          </a:xfrm>
          <a:prstGeom prst="rect">
            <a:avLst/>
          </a:prstGeom>
          <a:noFill/>
        </p:spPr>
        <p:txBody>
          <a:bodyPr wrap="square" rtlCol="0">
            <a:spAutoFit/>
          </a:bodyPr>
          <a:lstStyle/>
          <a:p>
            <a:r>
              <a:rPr lang="en-US" sz="1400" dirty="0" smtClean="0"/>
              <a:t>“Baker Hughes Data”</a:t>
            </a:r>
          </a:p>
          <a:p>
            <a:r>
              <a:rPr lang="en-US" sz="1400" dirty="0" smtClean="0"/>
              <a:t>Cations/Anions &lt; 0.98</a:t>
            </a:r>
            <a:endParaRPr lang="en-US" sz="1400" dirty="0"/>
          </a:p>
        </p:txBody>
      </p:sp>
      <p:sp>
        <p:nvSpPr>
          <p:cNvPr id="13" name="TextBox 12"/>
          <p:cNvSpPr txBox="1"/>
          <p:nvPr/>
        </p:nvSpPr>
        <p:spPr>
          <a:xfrm>
            <a:off x="76200" y="391180"/>
            <a:ext cx="2362200" cy="523220"/>
          </a:xfrm>
          <a:prstGeom prst="rect">
            <a:avLst/>
          </a:prstGeom>
          <a:noFill/>
        </p:spPr>
        <p:txBody>
          <a:bodyPr wrap="square" rtlCol="0">
            <a:spAutoFit/>
          </a:bodyPr>
          <a:lstStyle/>
          <a:p>
            <a:r>
              <a:rPr lang="en-US" sz="1400" dirty="0" smtClean="0"/>
              <a:t>“Good Brine Data”</a:t>
            </a:r>
          </a:p>
          <a:p>
            <a:r>
              <a:rPr lang="en-US" sz="1400" dirty="0" smtClean="0"/>
              <a:t>0.98 </a:t>
            </a:r>
            <a:r>
              <a:rPr lang="en-US" sz="1400" u="sng" dirty="0"/>
              <a:t>&gt;</a:t>
            </a:r>
            <a:r>
              <a:rPr lang="en-US" sz="1400" dirty="0" smtClean="0"/>
              <a:t> Cations/Anions  </a:t>
            </a:r>
            <a:r>
              <a:rPr lang="en-US" sz="1400" u="sng" dirty="0" smtClean="0"/>
              <a:t>&lt;</a:t>
            </a:r>
            <a:r>
              <a:rPr lang="en-US" sz="1400" dirty="0" smtClean="0"/>
              <a:t> 1.02</a:t>
            </a:r>
            <a:endParaRPr lang="en-US" sz="1400" dirty="0"/>
          </a:p>
        </p:txBody>
      </p:sp>
      <p:cxnSp>
        <p:nvCxnSpPr>
          <p:cNvPr id="14" name="Straight Arrow Connector 13"/>
          <p:cNvCxnSpPr/>
          <p:nvPr/>
        </p:nvCxnSpPr>
        <p:spPr>
          <a:xfrm>
            <a:off x="2286000" y="1243584"/>
            <a:ext cx="0" cy="3968496"/>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286000" y="5230368"/>
            <a:ext cx="0" cy="1481328"/>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6" name="Picture 4" descr="C:\Users\jvictor\Documents\dummy\Earthquakes\PC\HELP\Doveton\Matrix-Legend.png"/>
          <p:cNvPicPr>
            <a:picLocks noChangeAspect="1" noChangeArrowheads="1"/>
          </p:cNvPicPr>
          <p:nvPr/>
        </p:nvPicPr>
        <p:blipFill>
          <a:blip r:embed="rId5" cstate="print"/>
          <a:srcRect/>
          <a:stretch>
            <a:fillRect/>
          </a:stretch>
        </p:blipFill>
        <p:spPr bwMode="auto">
          <a:xfrm rot="5400000">
            <a:off x="4041822" y="3119945"/>
            <a:ext cx="6739128" cy="569628"/>
          </a:xfrm>
          <a:prstGeom prst="rect">
            <a:avLst/>
          </a:prstGeom>
          <a:noFill/>
          <a:ln>
            <a:solidFill>
              <a:schemeClr val="tx1"/>
            </a:solidFill>
          </a:ln>
        </p:spPr>
      </p:pic>
      <p:sp>
        <p:nvSpPr>
          <p:cNvPr id="17" name="TextBox 16"/>
          <p:cNvSpPr txBox="1"/>
          <p:nvPr/>
        </p:nvSpPr>
        <p:spPr>
          <a:xfrm>
            <a:off x="152400" y="0"/>
            <a:ext cx="1752600" cy="369332"/>
          </a:xfrm>
          <a:prstGeom prst="rect">
            <a:avLst/>
          </a:prstGeom>
          <a:noFill/>
        </p:spPr>
        <p:txBody>
          <a:bodyPr wrap="square" rtlCol="0">
            <a:spAutoFit/>
          </a:bodyPr>
          <a:lstStyle/>
          <a:p>
            <a:r>
              <a:rPr lang="en-US" dirty="0" smtClean="0"/>
              <a:t>Original Data Set</a:t>
            </a:r>
            <a:endParaRPr lang="en-US" dirty="0"/>
          </a:p>
        </p:txBody>
      </p:sp>
      <p:sp>
        <p:nvSpPr>
          <p:cNvPr id="18" name="Rectangle 17"/>
          <p:cNvSpPr/>
          <p:nvPr/>
        </p:nvSpPr>
        <p:spPr>
          <a:xfrm>
            <a:off x="2590800" y="36576"/>
            <a:ext cx="4419600" cy="67391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jvictor\Documents\dummy\Earthquakes\PC\HELP\Doveton\Original.png"/>
          <p:cNvPicPr>
            <a:picLocks noChangeAspect="1" noChangeArrowheads="1"/>
          </p:cNvPicPr>
          <p:nvPr/>
        </p:nvPicPr>
        <p:blipFill>
          <a:blip r:embed="rId2" cstate="print"/>
          <a:srcRect/>
          <a:stretch>
            <a:fillRect/>
          </a:stretch>
        </p:blipFill>
        <p:spPr bwMode="auto">
          <a:xfrm>
            <a:off x="381000" y="73152"/>
            <a:ext cx="8372475" cy="5781675"/>
          </a:xfrm>
          <a:prstGeom prst="rect">
            <a:avLst/>
          </a:prstGeom>
          <a:noFill/>
        </p:spPr>
      </p:pic>
      <p:pic>
        <p:nvPicPr>
          <p:cNvPr id="6147" name="Picture 3" descr="C:\Users\jvictor\Documents\dummy\Earthquakes\PC\HELP\Doveton\Matrix-Original-Mean.png"/>
          <p:cNvPicPr>
            <a:picLocks noChangeAspect="1" noChangeArrowheads="1"/>
          </p:cNvPicPr>
          <p:nvPr/>
        </p:nvPicPr>
        <p:blipFill>
          <a:blip r:embed="rId3" cstate="print"/>
          <a:srcRect/>
          <a:stretch>
            <a:fillRect/>
          </a:stretch>
        </p:blipFill>
        <p:spPr bwMode="auto">
          <a:xfrm>
            <a:off x="749808" y="6062472"/>
            <a:ext cx="7324725" cy="5143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jvictor\Documents\dummy\Earthquakes\PC\HELP\Doveton\Original Data_cov.png"/>
          <p:cNvPicPr>
            <a:picLocks noChangeAspect="1" noChangeArrowheads="1"/>
          </p:cNvPicPr>
          <p:nvPr/>
        </p:nvPicPr>
        <p:blipFill>
          <a:blip r:embed="rId2" cstate="print"/>
          <a:srcRect/>
          <a:stretch>
            <a:fillRect/>
          </a:stretch>
        </p:blipFill>
        <p:spPr bwMode="auto">
          <a:xfrm>
            <a:off x="530352" y="384048"/>
            <a:ext cx="6943725" cy="1885950"/>
          </a:xfrm>
          <a:prstGeom prst="rect">
            <a:avLst/>
          </a:prstGeom>
          <a:noFill/>
        </p:spPr>
      </p:pic>
      <p:sp>
        <p:nvSpPr>
          <p:cNvPr id="3" name="TextBox 2"/>
          <p:cNvSpPr txBox="1"/>
          <p:nvPr/>
        </p:nvSpPr>
        <p:spPr>
          <a:xfrm>
            <a:off x="457200" y="87868"/>
            <a:ext cx="3886200" cy="369332"/>
          </a:xfrm>
          <a:prstGeom prst="rect">
            <a:avLst/>
          </a:prstGeom>
          <a:noFill/>
        </p:spPr>
        <p:txBody>
          <a:bodyPr wrap="square" rtlCol="0">
            <a:spAutoFit/>
          </a:bodyPr>
          <a:lstStyle/>
          <a:p>
            <a:r>
              <a:rPr lang="en-US" dirty="0" smtClean="0"/>
              <a:t>Covariance Matrix – Original Data Set</a:t>
            </a:r>
            <a:endParaRPr lang="en-US" dirty="0"/>
          </a:p>
        </p:txBody>
      </p:sp>
      <p:sp>
        <p:nvSpPr>
          <p:cNvPr id="4" name="TextBox 3"/>
          <p:cNvSpPr txBox="1"/>
          <p:nvPr/>
        </p:nvSpPr>
        <p:spPr>
          <a:xfrm>
            <a:off x="7848600" y="1856601"/>
            <a:ext cx="990600" cy="276999"/>
          </a:xfrm>
          <a:prstGeom prst="rect">
            <a:avLst/>
          </a:prstGeom>
          <a:noFill/>
        </p:spPr>
        <p:txBody>
          <a:bodyPr wrap="square" rtlCol="0">
            <a:spAutoFit/>
          </a:bodyPr>
          <a:lstStyle/>
          <a:p>
            <a:r>
              <a:rPr lang="en-US" sz="1200" dirty="0" smtClean="0"/>
              <a:t>0.30  –  0.65</a:t>
            </a:r>
            <a:endParaRPr lang="en-US" sz="1200" dirty="0"/>
          </a:p>
        </p:txBody>
      </p:sp>
      <p:sp>
        <p:nvSpPr>
          <p:cNvPr id="5" name="Rectangle 4"/>
          <p:cNvSpPr/>
          <p:nvPr/>
        </p:nvSpPr>
        <p:spPr>
          <a:xfrm>
            <a:off x="7315200" y="1932801"/>
            <a:ext cx="533400" cy="152400"/>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7315200" y="1780401"/>
            <a:ext cx="533400" cy="1524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7848600" y="1704201"/>
            <a:ext cx="1066800" cy="276999"/>
          </a:xfrm>
          <a:prstGeom prst="rect">
            <a:avLst/>
          </a:prstGeom>
          <a:noFill/>
        </p:spPr>
        <p:txBody>
          <a:bodyPr wrap="square" rtlCol="0">
            <a:spAutoFit/>
          </a:bodyPr>
          <a:lstStyle/>
          <a:p>
            <a:r>
              <a:rPr lang="en-US" sz="1200" dirty="0" smtClean="0"/>
              <a:t>0.65  –  0.80</a:t>
            </a:r>
            <a:endParaRPr lang="en-US" sz="1200" dirty="0"/>
          </a:p>
        </p:txBody>
      </p:sp>
      <p:sp>
        <p:nvSpPr>
          <p:cNvPr id="8" name="Rectangle 7"/>
          <p:cNvSpPr/>
          <p:nvPr/>
        </p:nvSpPr>
        <p:spPr>
          <a:xfrm>
            <a:off x="7315200" y="1628001"/>
            <a:ext cx="533400" cy="152400"/>
          </a:xfrm>
          <a:prstGeom prst="rect">
            <a:avLst/>
          </a:prstGeom>
          <a:solidFill>
            <a:srgbClr val="CC66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7848600" y="1551801"/>
            <a:ext cx="990600" cy="276999"/>
          </a:xfrm>
          <a:prstGeom prst="rect">
            <a:avLst/>
          </a:prstGeom>
          <a:noFill/>
        </p:spPr>
        <p:txBody>
          <a:bodyPr wrap="square" rtlCol="0">
            <a:spAutoFit/>
          </a:bodyPr>
          <a:lstStyle/>
          <a:p>
            <a:r>
              <a:rPr lang="en-US" sz="1200" dirty="0" smtClean="0"/>
              <a:t>0.80  –  0.99</a:t>
            </a:r>
            <a:endParaRPr lang="en-US" sz="1200" dirty="0"/>
          </a:p>
        </p:txBody>
      </p:sp>
      <p:sp>
        <p:nvSpPr>
          <p:cNvPr id="10" name="Rectangle 9"/>
          <p:cNvSpPr/>
          <p:nvPr/>
        </p:nvSpPr>
        <p:spPr>
          <a:xfrm>
            <a:off x="7315200" y="1371600"/>
            <a:ext cx="533400" cy="152400"/>
          </a:xfrm>
          <a:prstGeom prst="rect">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7848600" y="1295400"/>
            <a:ext cx="990600" cy="276999"/>
          </a:xfrm>
          <a:prstGeom prst="rect">
            <a:avLst/>
          </a:prstGeom>
          <a:noFill/>
        </p:spPr>
        <p:txBody>
          <a:bodyPr wrap="square" rtlCol="0">
            <a:spAutoFit/>
          </a:bodyPr>
          <a:lstStyle/>
          <a:p>
            <a:r>
              <a:rPr lang="en-US" sz="1200" dirty="0" smtClean="0"/>
              <a:t>1.00</a:t>
            </a:r>
            <a:endParaRPr lang="en-US" sz="1200" dirty="0"/>
          </a:p>
        </p:txBody>
      </p:sp>
      <p:sp>
        <p:nvSpPr>
          <p:cNvPr id="12" name="Rectangle 11"/>
          <p:cNvSpPr/>
          <p:nvPr/>
        </p:nvSpPr>
        <p:spPr>
          <a:xfrm>
            <a:off x="7315200" y="1066800"/>
            <a:ext cx="533400" cy="152400"/>
          </a:xfrm>
          <a:prstGeom prst="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7772400" y="990600"/>
            <a:ext cx="1143000" cy="276999"/>
          </a:xfrm>
          <a:prstGeom prst="rect">
            <a:avLst/>
          </a:prstGeom>
          <a:noFill/>
        </p:spPr>
        <p:txBody>
          <a:bodyPr wrap="square" rtlCol="0">
            <a:spAutoFit/>
          </a:bodyPr>
          <a:lstStyle/>
          <a:p>
            <a:r>
              <a:rPr lang="en-US" sz="1200" dirty="0" smtClean="0"/>
              <a:t>- 0.65 – - 0.99</a:t>
            </a:r>
            <a:endParaRPr lang="en-US" sz="1200" dirty="0"/>
          </a:p>
        </p:txBody>
      </p:sp>
      <p:sp>
        <p:nvSpPr>
          <p:cNvPr id="14" name="Rectangle 13"/>
          <p:cNvSpPr/>
          <p:nvPr/>
        </p:nvSpPr>
        <p:spPr>
          <a:xfrm>
            <a:off x="7315200" y="914400"/>
            <a:ext cx="533400" cy="15240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7315200" y="762000"/>
            <a:ext cx="533400" cy="152400"/>
          </a:xfrm>
          <a:prstGeom prst="rect">
            <a:avLst/>
          </a:prstGeom>
          <a:solidFill>
            <a:srgbClr val="00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7772400" y="685800"/>
            <a:ext cx="1143000" cy="276999"/>
          </a:xfrm>
          <a:prstGeom prst="rect">
            <a:avLst/>
          </a:prstGeom>
          <a:noFill/>
        </p:spPr>
        <p:txBody>
          <a:bodyPr wrap="square" rtlCol="0">
            <a:spAutoFit/>
          </a:bodyPr>
          <a:lstStyle/>
          <a:p>
            <a:r>
              <a:rPr lang="en-US" sz="1200" dirty="0" smtClean="0"/>
              <a:t>- 0.30 – - 0.40</a:t>
            </a:r>
            <a:endParaRPr lang="en-US" sz="1200" dirty="0"/>
          </a:p>
        </p:txBody>
      </p:sp>
      <p:sp>
        <p:nvSpPr>
          <p:cNvPr id="17" name="TextBox 16"/>
          <p:cNvSpPr txBox="1"/>
          <p:nvPr/>
        </p:nvSpPr>
        <p:spPr>
          <a:xfrm>
            <a:off x="7772400" y="838200"/>
            <a:ext cx="1143000" cy="276999"/>
          </a:xfrm>
          <a:prstGeom prst="rect">
            <a:avLst/>
          </a:prstGeom>
          <a:noFill/>
        </p:spPr>
        <p:txBody>
          <a:bodyPr wrap="square" rtlCol="0">
            <a:spAutoFit/>
          </a:bodyPr>
          <a:lstStyle/>
          <a:p>
            <a:r>
              <a:rPr lang="en-US" sz="1200" dirty="0" smtClean="0"/>
              <a:t>- 0.40 – - 0.65</a:t>
            </a:r>
            <a:endParaRPr lang="en-US" sz="1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jvictor\Documents\dummy\Earthquakes\PC\HELP\Doveton\Original Data_Xplot.png"/>
          <p:cNvPicPr>
            <a:picLocks noChangeAspect="1" noChangeArrowheads="1"/>
          </p:cNvPicPr>
          <p:nvPr/>
        </p:nvPicPr>
        <p:blipFill>
          <a:blip r:embed="rId2" cstate="print"/>
          <a:srcRect/>
          <a:stretch>
            <a:fillRect/>
          </a:stretch>
        </p:blipFill>
        <p:spPr bwMode="auto">
          <a:xfrm>
            <a:off x="530352" y="73152"/>
            <a:ext cx="6620738" cy="4572000"/>
          </a:xfrm>
          <a:prstGeom prst="rect">
            <a:avLst/>
          </a:prstGeom>
          <a:noFill/>
        </p:spPr>
      </p:pic>
      <p:pic>
        <p:nvPicPr>
          <p:cNvPr id="8195" name="Picture 3" descr="C:\Users\jvictor\Documents\dummy\Earthquakes\PC\HELP\Doveton\Original-PC1.png"/>
          <p:cNvPicPr>
            <a:picLocks noChangeAspect="1" noChangeArrowheads="1"/>
          </p:cNvPicPr>
          <p:nvPr/>
        </p:nvPicPr>
        <p:blipFill>
          <a:blip r:embed="rId3" cstate="print"/>
          <a:srcRect/>
          <a:stretch>
            <a:fillRect/>
          </a:stretch>
        </p:blipFill>
        <p:spPr bwMode="auto">
          <a:xfrm>
            <a:off x="1828800" y="5019675"/>
            <a:ext cx="609600" cy="1533525"/>
          </a:xfrm>
          <a:prstGeom prst="rect">
            <a:avLst/>
          </a:prstGeom>
          <a:noFill/>
        </p:spPr>
      </p:pic>
      <p:pic>
        <p:nvPicPr>
          <p:cNvPr id="8196" name="Picture 4" descr="C:\Users\jvictor\Documents\dummy\Earthquakes\PC\HELP\Doveton\Original-PC2.png"/>
          <p:cNvPicPr>
            <a:picLocks noChangeAspect="1" noChangeArrowheads="1"/>
          </p:cNvPicPr>
          <p:nvPr/>
        </p:nvPicPr>
        <p:blipFill>
          <a:blip r:embed="rId4" cstate="print"/>
          <a:srcRect/>
          <a:stretch>
            <a:fillRect/>
          </a:stretch>
        </p:blipFill>
        <p:spPr bwMode="auto">
          <a:xfrm>
            <a:off x="2428875" y="5021262"/>
            <a:ext cx="619125" cy="1524000"/>
          </a:xfrm>
          <a:prstGeom prst="rect">
            <a:avLst/>
          </a:prstGeom>
          <a:noFill/>
        </p:spPr>
      </p:pic>
      <p:sp>
        <p:nvSpPr>
          <p:cNvPr id="5" name="Rectangle 4"/>
          <p:cNvSpPr/>
          <p:nvPr/>
        </p:nvSpPr>
        <p:spPr>
          <a:xfrm>
            <a:off x="1889581" y="4648200"/>
            <a:ext cx="1082219" cy="369332"/>
          </a:xfrm>
          <a:prstGeom prst="rect">
            <a:avLst/>
          </a:prstGeom>
        </p:spPr>
        <p:txBody>
          <a:bodyPr wrap="none">
            <a:spAutoFit/>
          </a:bodyPr>
          <a:lstStyle/>
          <a:p>
            <a:r>
              <a:rPr lang="en-US" dirty="0" smtClean="0"/>
              <a:t>Pc</a:t>
            </a:r>
            <a:r>
              <a:rPr lang="en-US" baseline="-25000" dirty="0"/>
              <a:t>1</a:t>
            </a:r>
            <a:r>
              <a:rPr lang="en-US" dirty="0" smtClean="0"/>
              <a:t>      Pc</a:t>
            </a:r>
            <a:r>
              <a:rPr lang="en-US" baseline="-25000" dirty="0"/>
              <a:t>2</a:t>
            </a:r>
            <a:endParaRPr lang="en-US" dirty="0"/>
          </a:p>
        </p:txBody>
      </p:sp>
      <p:sp>
        <p:nvSpPr>
          <p:cNvPr id="6" name="TextBox 5"/>
          <p:cNvSpPr txBox="1"/>
          <p:nvPr/>
        </p:nvSpPr>
        <p:spPr>
          <a:xfrm>
            <a:off x="228600" y="5562600"/>
            <a:ext cx="1676400" cy="307777"/>
          </a:xfrm>
          <a:prstGeom prst="rect">
            <a:avLst/>
          </a:prstGeom>
          <a:noFill/>
        </p:spPr>
        <p:txBody>
          <a:bodyPr wrap="square" rtlCol="0">
            <a:spAutoFit/>
          </a:bodyPr>
          <a:lstStyle/>
          <a:p>
            <a:r>
              <a:rPr lang="en-US" sz="1400" b="1" dirty="0" smtClean="0"/>
              <a:t>Feature Vector [V</a:t>
            </a:r>
            <a:r>
              <a:rPr lang="en-US" sz="1400" b="1" dirty="0"/>
              <a:t>]</a:t>
            </a:r>
            <a:r>
              <a:rPr lang="en-US" sz="1400" b="1" dirty="0" smtClean="0"/>
              <a:t> =</a:t>
            </a:r>
            <a:endParaRPr lang="en-US" sz="1400" b="1" dirty="0"/>
          </a:p>
        </p:txBody>
      </p:sp>
      <p:sp>
        <p:nvSpPr>
          <p:cNvPr id="7" name="Rectangle 6"/>
          <p:cNvSpPr/>
          <p:nvPr/>
        </p:nvSpPr>
        <p:spPr>
          <a:xfrm>
            <a:off x="1828800" y="5029200"/>
            <a:ext cx="1225296" cy="1524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5" descr="C:\Users\jvictor\Documents\dummy\Earthquakes\PC\HELP\Doveton\Good-Analytes.png"/>
          <p:cNvPicPr>
            <a:picLocks noChangeAspect="1" noChangeArrowheads="1"/>
          </p:cNvPicPr>
          <p:nvPr/>
        </p:nvPicPr>
        <p:blipFill>
          <a:blip r:embed="rId5" cstate="print"/>
          <a:srcRect/>
          <a:stretch>
            <a:fillRect/>
          </a:stretch>
        </p:blipFill>
        <p:spPr bwMode="auto">
          <a:xfrm>
            <a:off x="3276600" y="5029200"/>
            <a:ext cx="609600" cy="1524000"/>
          </a:xfrm>
          <a:prstGeom prst="rect">
            <a:avLst/>
          </a:prstGeom>
          <a:noFill/>
          <a:ln>
            <a:solidFill>
              <a:schemeClr val="tx1"/>
            </a:solidFill>
          </a:ln>
        </p:spPr>
      </p:pic>
      <p:sp>
        <p:nvSpPr>
          <p:cNvPr id="9" name="TextBox 8"/>
          <p:cNvSpPr txBox="1"/>
          <p:nvPr/>
        </p:nvSpPr>
        <p:spPr>
          <a:xfrm>
            <a:off x="4419600" y="4876800"/>
            <a:ext cx="2667000" cy="1815882"/>
          </a:xfrm>
          <a:prstGeom prst="rect">
            <a:avLst/>
          </a:prstGeom>
          <a:noFill/>
        </p:spPr>
        <p:txBody>
          <a:bodyPr wrap="square" rtlCol="0">
            <a:spAutoFit/>
          </a:bodyPr>
          <a:lstStyle/>
          <a:p>
            <a:r>
              <a:rPr lang="en-US" sz="1400" b="1" dirty="0" smtClean="0"/>
              <a:t>The Principal Component Scores Matrix [PC Scores] are gray diamonds.</a:t>
            </a:r>
          </a:p>
          <a:p>
            <a:endParaRPr lang="en-US" sz="1400" b="1" dirty="0" smtClean="0"/>
          </a:p>
          <a:p>
            <a:r>
              <a:rPr lang="en-US" sz="1400" b="1" dirty="0" smtClean="0"/>
              <a:t>The Feature Vector is represented as colored lines around a red unit circle, where each Feature Vector row is normalized to unit circle.</a:t>
            </a:r>
            <a:endParaRPr lang="en-US" sz="1400" b="1" dirty="0"/>
          </a:p>
        </p:txBody>
      </p:sp>
      <p:cxnSp>
        <p:nvCxnSpPr>
          <p:cNvPr id="10" name="Straight Arrow Connector 9"/>
          <p:cNvCxnSpPr/>
          <p:nvPr/>
        </p:nvCxnSpPr>
        <p:spPr>
          <a:xfrm flipV="1">
            <a:off x="6117336" y="3844576"/>
            <a:ext cx="0" cy="109728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3276600" y="3657600"/>
            <a:ext cx="1219200" cy="21336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870</Words>
  <Application>Microsoft Office PowerPoint</Application>
  <PresentationFormat>On-screen Show (4:3)</PresentationFormat>
  <Paragraphs>92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jvictor</dc:creator>
  <cp:lastModifiedBy>jvictor</cp:lastModifiedBy>
  <cp:revision>4</cp:revision>
  <dcterms:created xsi:type="dcterms:W3CDTF">2015-12-16T11:44:26Z</dcterms:created>
  <dcterms:modified xsi:type="dcterms:W3CDTF">2015-12-16T11:57:32Z</dcterms:modified>
</cp:coreProperties>
</file>