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7" d="100"/>
          <a:sy n="87" d="100"/>
        </p:scale>
        <p:origin x="-470"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6B1E5B-2210-46DB-BF3B-3F153EA238DB}" type="datetimeFigureOut">
              <a:rPr lang="en-US" smtClean="0"/>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6B1E5B-2210-46DB-BF3B-3F153EA238DB}" type="datetimeFigureOut">
              <a:rPr lang="en-US" smtClean="0"/>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6B1E5B-2210-46DB-BF3B-3F153EA238DB}" type="datetimeFigureOut">
              <a:rPr lang="en-US" smtClean="0"/>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6B1E5B-2210-46DB-BF3B-3F153EA238DB}" type="datetimeFigureOut">
              <a:rPr lang="en-US" smtClean="0"/>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6B1E5B-2210-46DB-BF3B-3F153EA238DB}" type="datetimeFigureOut">
              <a:rPr lang="en-US" smtClean="0"/>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6B1E5B-2210-46DB-BF3B-3F153EA238DB}" type="datetimeFigureOut">
              <a:rPr lang="en-US" smtClean="0"/>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6B1E5B-2210-46DB-BF3B-3F153EA238DB}" type="datetimeFigureOut">
              <a:rPr lang="en-US" smtClean="0"/>
              <a:t>12/4/2015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6B1E5B-2210-46DB-BF3B-3F153EA238DB}" type="datetimeFigureOut">
              <a:rPr lang="en-US" smtClean="0"/>
              <a:t>12/4/2015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6B1E5B-2210-46DB-BF3B-3F153EA238DB}" type="datetimeFigureOut">
              <a:rPr lang="en-US" smtClean="0"/>
              <a:t>12/4/2015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6B1E5B-2210-46DB-BF3B-3F153EA238DB}" type="datetimeFigureOut">
              <a:rPr lang="en-US" smtClean="0"/>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6B1E5B-2210-46DB-BF3B-3F153EA238DB}" type="datetimeFigureOut">
              <a:rPr lang="en-US" smtClean="0"/>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D44568-EE40-4964-B3BA-086F60FF2CE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B1E5B-2210-46DB-BF3B-3F153EA238DB}" type="datetimeFigureOut">
              <a:rPr lang="en-US" smtClean="0"/>
              <a:t>12/4/2015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D44568-EE40-4964-B3BA-086F60FF2CE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math.nist.gov/javanumerics/jama/"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victor\Documents\dummy\Earthquakes\PC\HELP\K-State-2015-07-27_brine.png"/>
          <p:cNvPicPr>
            <a:picLocks noChangeAspect="1" noChangeArrowheads="1"/>
          </p:cNvPicPr>
          <p:nvPr/>
        </p:nvPicPr>
        <p:blipFill>
          <a:blip r:embed="rId2" cstate="print"/>
          <a:srcRect/>
          <a:stretch>
            <a:fillRect/>
          </a:stretch>
        </p:blipFill>
        <p:spPr bwMode="auto">
          <a:xfrm>
            <a:off x="533400" y="1002268"/>
            <a:ext cx="8162925" cy="3543301"/>
          </a:xfrm>
          <a:prstGeom prst="rect">
            <a:avLst/>
          </a:prstGeom>
          <a:noFill/>
        </p:spPr>
      </p:pic>
      <p:sp>
        <p:nvSpPr>
          <p:cNvPr id="4" name="TextBox 3"/>
          <p:cNvSpPr txBox="1"/>
          <p:nvPr/>
        </p:nvSpPr>
        <p:spPr>
          <a:xfrm>
            <a:off x="533400" y="5114091"/>
            <a:ext cx="4495800" cy="307777"/>
          </a:xfrm>
          <a:prstGeom prst="rect">
            <a:avLst/>
          </a:prstGeom>
          <a:noFill/>
        </p:spPr>
        <p:txBody>
          <a:bodyPr wrap="square" rtlCol="0">
            <a:spAutoFit/>
          </a:bodyPr>
          <a:lstStyle/>
          <a:p>
            <a:r>
              <a:rPr lang="en-US" sz="1400" b="1" dirty="0" smtClean="0"/>
              <a:t>Mean </a:t>
            </a:r>
            <a:r>
              <a:rPr lang="en-US" sz="1400" b="1" dirty="0" err="1" smtClean="0"/>
              <a:t>X</a:t>
            </a:r>
            <a:r>
              <a:rPr lang="en-US" sz="1400" b="1" baseline="-25000" dirty="0" err="1" smtClean="0"/>
              <a:t>k</a:t>
            </a:r>
            <a:r>
              <a:rPr lang="en-US" sz="1400" b="1" dirty="0" smtClean="0"/>
              <a:t> is the average value of each column k</a:t>
            </a:r>
            <a:endParaRPr lang="en-US" sz="1400" b="1" dirty="0"/>
          </a:p>
        </p:txBody>
      </p:sp>
      <p:cxnSp>
        <p:nvCxnSpPr>
          <p:cNvPr id="6" name="Straight Connector 5"/>
          <p:cNvCxnSpPr/>
          <p:nvPr/>
        </p:nvCxnSpPr>
        <p:spPr>
          <a:xfrm>
            <a:off x="1066800" y="5162788"/>
            <a:ext cx="10972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191000" y="4853226"/>
            <a:ext cx="1676400" cy="861774"/>
          </a:xfrm>
          <a:prstGeom prst="rect">
            <a:avLst/>
          </a:prstGeom>
          <a:noFill/>
        </p:spPr>
        <p:txBody>
          <a:bodyPr wrap="square" rtlCol="0">
            <a:spAutoFit/>
          </a:bodyPr>
          <a:lstStyle/>
          <a:p>
            <a:r>
              <a:rPr lang="en-US" dirty="0" err="1" smtClean="0"/>
              <a:t>X</a:t>
            </a:r>
            <a:r>
              <a:rPr lang="en-US" baseline="-25000" dirty="0" err="1" smtClean="0"/>
              <a:t>k</a:t>
            </a:r>
            <a:r>
              <a:rPr lang="en-US" dirty="0" smtClean="0"/>
              <a:t> = </a:t>
            </a:r>
            <a:r>
              <a:rPr lang="en-US" sz="3200" u="sng" dirty="0" smtClean="0">
                <a:latin typeface="Symbol" pitchFamily="18" charset="2"/>
              </a:rPr>
              <a:t>S</a:t>
            </a:r>
            <a:r>
              <a:rPr lang="en-US" sz="1100" b="1" u="sng" dirty="0" smtClean="0"/>
              <a:t>i</a:t>
            </a:r>
            <a:r>
              <a:rPr lang="en-US" sz="1100" b="1" u="sng" dirty="0" smtClean="0">
                <a:latin typeface="Symbol" pitchFamily="18" charset="2"/>
              </a:rPr>
              <a:t>=1</a:t>
            </a:r>
            <a:r>
              <a:rPr lang="en-US" u="sng" dirty="0" smtClean="0">
                <a:latin typeface="Symbol" pitchFamily="18" charset="2"/>
              </a:rPr>
              <a:t>  </a:t>
            </a:r>
            <a:r>
              <a:rPr lang="en-US" u="sng" dirty="0" smtClean="0"/>
              <a:t>X</a:t>
            </a:r>
            <a:r>
              <a:rPr lang="en-US" baseline="-25000" dirty="0" smtClean="0"/>
              <a:t>i</a:t>
            </a:r>
            <a:endParaRPr lang="en-US" dirty="0" smtClean="0"/>
          </a:p>
          <a:p>
            <a:r>
              <a:rPr lang="en-US" dirty="0"/>
              <a:t> </a:t>
            </a:r>
            <a:r>
              <a:rPr lang="en-US" dirty="0" smtClean="0"/>
              <a:t>           N </a:t>
            </a:r>
            <a:endParaRPr lang="en-US" dirty="0"/>
          </a:p>
        </p:txBody>
      </p:sp>
      <p:cxnSp>
        <p:nvCxnSpPr>
          <p:cNvPr id="8" name="Straight Connector 7"/>
          <p:cNvCxnSpPr/>
          <p:nvPr/>
        </p:nvCxnSpPr>
        <p:spPr>
          <a:xfrm>
            <a:off x="4267200" y="5093494"/>
            <a:ext cx="137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6200" y="1688068"/>
            <a:ext cx="533400" cy="2292935"/>
          </a:xfrm>
          <a:prstGeom prst="rect">
            <a:avLst/>
          </a:prstGeom>
          <a:noFill/>
        </p:spPr>
        <p:txBody>
          <a:bodyPr wrap="square" rtlCol="0">
            <a:spAutoFit/>
          </a:bodyPr>
          <a:lstStyle/>
          <a:p>
            <a:r>
              <a:rPr lang="en-US" sz="1100" b="1" dirty="0" err="1" smtClean="0"/>
              <a:t>i</a:t>
            </a:r>
            <a:r>
              <a:rPr lang="en-US" sz="1100" b="1" dirty="0" smtClean="0"/>
              <a:t> = 1</a:t>
            </a:r>
          </a:p>
          <a:p>
            <a:r>
              <a:rPr lang="en-US" sz="1100" b="1" dirty="0"/>
              <a:t> </a:t>
            </a:r>
            <a:r>
              <a:rPr lang="en-US" sz="1100" b="1" dirty="0" smtClean="0"/>
              <a:t>    2</a:t>
            </a:r>
          </a:p>
          <a:p>
            <a:r>
              <a:rPr lang="en-US" sz="1100" b="1" dirty="0"/>
              <a:t> </a:t>
            </a:r>
            <a:r>
              <a:rPr lang="en-US" sz="1100" b="1" dirty="0" smtClean="0"/>
              <a:t>    3</a:t>
            </a:r>
          </a:p>
          <a:p>
            <a:endParaRPr lang="en-US" sz="1100" b="1" dirty="0"/>
          </a:p>
          <a:p>
            <a:endParaRPr lang="en-US" sz="1100" b="1" dirty="0" smtClean="0"/>
          </a:p>
          <a:p>
            <a:r>
              <a:rPr lang="en-US" sz="1100" b="1" dirty="0" smtClean="0"/>
              <a:t>      .</a:t>
            </a:r>
            <a:endParaRPr lang="en-US" sz="1100" b="1" dirty="0"/>
          </a:p>
          <a:p>
            <a:r>
              <a:rPr lang="en-US" sz="1100" b="1" dirty="0" smtClean="0"/>
              <a:t>      .</a:t>
            </a:r>
          </a:p>
          <a:p>
            <a:r>
              <a:rPr lang="en-US" sz="1100" b="1" dirty="0" smtClean="0"/>
              <a:t>      .</a:t>
            </a:r>
            <a:endParaRPr lang="en-US" sz="1100" b="1" dirty="0"/>
          </a:p>
          <a:p>
            <a:endParaRPr lang="en-US" sz="1100" b="1" dirty="0" smtClean="0"/>
          </a:p>
          <a:p>
            <a:endParaRPr lang="en-US" sz="1100" b="1" dirty="0"/>
          </a:p>
          <a:p>
            <a:endParaRPr lang="en-US" sz="1100" b="1" dirty="0" smtClean="0"/>
          </a:p>
          <a:p>
            <a:endParaRPr lang="en-US" sz="1100" b="1" dirty="0"/>
          </a:p>
          <a:p>
            <a:r>
              <a:rPr lang="en-US" sz="1100" b="1" dirty="0" smtClean="0"/>
              <a:t>     N</a:t>
            </a:r>
            <a:endParaRPr lang="en-US" sz="1100" b="1" dirty="0"/>
          </a:p>
        </p:txBody>
      </p:sp>
      <p:sp>
        <p:nvSpPr>
          <p:cNvPr id="10" name="TextBox 9"/>
          <p:cNvSpPr txBox="1"/>
          <p:nvPr/>
        </p:nvSpPr>
        <p:spPr>
          <a:xfrm>
            <a:off x="1752600" y="4550658"/>
            <a:ext cx="6781800" cy="261610"/>
          </a:xfrm>
          <a:prstGeom prst="rect">
            <a:avLst/>
          </a:prstGeom>
          <a:noFill/>
        </p:spPr>
        <p:txBody>
          <a:bodyPr wrap="square" rtlCol="0">
            <a:spAutoFit/>
          </a:bodyPr>
          <a:lstStyle/>
          <a:p>
            <a:r>
              <a:rPr lang="en-US" sz="1100" b="1" dirty="0" smtClean="0"/>
              <a:t>k  =  1                 2                  3                                      . . .                                                                                                         M      </a:t>
            </a:r>
            <a:endParaRPr lang="en-US" sz="1100" b="1" dirty="0"/>
          </a:p>
        </p:txBody>
      </p:sp>
      <p:sp>
        <p:nvSpPr>
          <p:cNvPr id="11" name="TextBox 10"/>
          <p:cNvSpPr txBox="1"/>
          <p:nvPr/>
        </p:nvSpPr>
        <p:spPr>
          <a:xfrm>
            <a:off x="4834128" y="4881027"/>
            <a:ext cx="228600" cy="276999"/>
          </a:xfrm>
          <a:prstGeom prst="rect">
            <a:avLst/>
          </a:prstGeom>
          <a:noFill/>
        </p:spPr>
        <p:txBody>
          <a:bodyPr wrap="square" rtlCol="0">
            <a:spAutoFit/>
          </a:bodyPr>
          <a:lstStyle/>
          <a:p>
            <a:r>
              <a:rPr lang="en-US" sz="1200" dirty="0" smtClean="0"/>
              <a:t>N</a:t>
            </a:r>
            <a:endParaRPr lang="en-US" sz="1200" dirty="0"/>
          </a:p>
        </p:txBody>
      </p:sp>
      <p:sp>
        <p:nvSpPr>
          <p:cNvPr id="12" name="TextBox 11"/>
          <p:cNvSpPr txBox="1"/>
          <p:nvPr/>
        </p:nvSpPr>
        <p:spPr>
          <a:xfrm>
            <a:off x="533400" y="5879068"/>
            <a:ext cx="3505200" cy="523220"/>
          </a:xfrm>
          <a:prstGeom prst="rect">
            <a:avLst/>
          </a:prstGeom>
          <a:noFill/>
        </p:spPr>
        <p:txBody>
          <a:bodyPr wrap="square" rtlCol="0">
            <a:spAutoFit/>
          </a:bodyPr>
          <a:lstStyle/>
          <a:p>
            <a:r>
              <a:rPr lang="en-US" sz="1400" b="1" dirty="0" smtClean="0"/>
              <a:t>Sigma (Standard Deviation) </a:t>
            </a:r>
            <a:r>
              <a:rPr lang="en-US" sz="1400" b="1" dirty="0" err="1" smtClean="0">
                <a:latin typeface="Symbol" pitchFamily="18" charset="2"/>
              </a:rPr>
              <a:t>s</a:t>
            </a:r>
            <a:r>
              <a:rPr lang="en-US" sz="1400" b="1" baseline="-25000" dirty="0" err="1" smtClean="0"/>
              <a:t>k</a:t>
            </a:r>
            <a:r>
              <a:rPr lang="en-US" sz="1400" b="1" dirty="0" smtClean="0"/>
              <a:t> is a measure of how spread out the </a:t>
            </a:r>
            <a:r>
              <a:rPr lang="en-US" sz="1400" b="1" dirty="0" err="1"/>
              <a:t>k</a:t>
            </a:r>
            <a:r>
              <a:rPr lang="en-US" sz="1400" b="1" baseline="30000" dirty="0" err="1" smtClean="0"/>
              <a:t>th</a:t>
            </a:r>
            <a:r>
              <a:rPr lang="en-US" sz="1400" b="1" dirty="0" smtClean="0"/>
              <a:t> data column is.</a:t>
            </a:r>
            <a:endParaRPr lang="en-US" sz="1400" b="1" dirty="0"/>
          </a:p>
        </p:txBody>
      </p:sp>
      <p:sp>
        <p:nvSpPr>
          <p:cNvPr id="13" name="TextBox 12"/>
          <p:cNvSpPr txBox="1"/>
          <p:nvPr/>
        </p:nvSpPr>
        <p:spPr>
          <a:xfrm>
            <a:off x="4191000" y="5691426"/>
            <a:ext cx="2209800" cy="861774"/>
          </a:xfrm>
          <a:prstGeom prst="rect">
            <a:avLst/>
          </a:prstGeom>
          <a:noFill/>
        </p:spPr>
        <p:txBody>
          <a:bodyPr wrap="square" rtlCol="0">
            <a:spAutoFit/>
          </a:bodyPr>
          <a:lstStyle/>
          <a:p>
            <a:r>
              <a:rPr lang="en-US" dirty="0" err="1" smtClean="0">
                <a:latin typeface="Symbol" pitchFamily="18" charset="2"/>
              </a:rPr>
              <a:t>s</a:t>
            </a:r>
            <a:r>
              <a:rPr lang="en-US" baseline="-25000" dirty="0" err="1" smtClean="0"/>
              <a:t>k</a:t>
            </a:r>
            <a:r>
              <a:rPr lang="en-US" dirty="0" smtClean="0"/>
              <a:t> = </a:t>
            </a:r>
            <a:r>
              <a:rPr lang="en-US" sz="3200" dirty="0" smtClean="0">
                <a:latin typeface="Symbol" pitchFamily="18" charset="2"/>
              </a:rPr>
              <a:t>S</a:t>
            </a:r>
            <a:r>
              <a:rPr lang="en-US" sz="1100" b="1" dirty="0" smtClean="0"/>
              <a:t>i</a:t>
            </a:r>
            <a:r>
              <a:rPr lang="en-US" sz="1100" b="1" dirty="0" smtClean="0">
                <a:latin typeface="Symbol" pitchFamily="18" charset="2"/>
              </a:rPr>
              <a:t>=1</a:t>
            </a:r>
            <a:r>
              <a:rPr lang="en-US" dirty="0" smtClean="0">
                <a:latin typeface="Symbol" pitchFamily="18" charset="2"/>
              </a:rPr>
              <a:t>  (</a:t>
            </a:r>
            <a:r>
              <a:rPr lang="en-US" dirty="0" err="1" smtClean="0"/>
              <a:t>X</a:t>
            </a:r>
            <a:r>
              <a:rPr lang="en-US" baseline="-25000" dirty="0" err="1" smtClean="0"/>
              <a:t>ik</a:t>
            </a:r>
            <a:r>
              <a:rPr lang="en-US" dirty="0" smtClean="0"/>
              <a:t> – </a:t>
            </a:r>
            <a:r>
              <a:rPr lang="en-US" dirty="0" err="1" smtClean="0"/>
              <a:t>X</a:t>
            </a:r>
            <a:r>
              <a:rPr lang="en-US" baseline="-25000" dirty="0" err="1" smtClean="0"/>
              <a:t>k</a:t>
            </a:r>
            <a:r>
              <a:rPr lang="en-US" dirty="0" smtClean="0"/>
              <a:t>)</a:t>
            </a:r>
            <a:r>
              <a:rPr lang="en-US" baseline="30000" dirty="0" smtClean="0"/>
              <a:t>2</a:t>
            </a:r>
            <a:endParaRPr lang="en-US" dirty="0" smtClean="0"/>
          </a:p>
          <a:p>
            <a:r>
              <a:rPr lang="en-US" dirty="0" smtClean="0"/>
              <a:t>                 (N-1)</a:t>
            </a:r>
            <a:r>
              <a:rPr lang="en-US" u="sng" dirty="0" smtClean="0"/>
              <a:t> </a:t>
            </a:r>
            <a:endParaRPr lang="en-US" u="sng" dirty="0"/>
          </a:p>
        </p:txBody>
      </p:sp>
      <p:sp>
        <p:nvSpPr>
          <p:cNvPr id="14" name="TextBox 13"/>
          <p:cNvSpPr txBox="1"/>
          <p:nvPr/>
        </p:nvSpPr>
        <p:spPr>
          <a:xfrm>
            <a:off x="4846320" y="5742801"/>
            <a:ext cx="228600" cy="276999"/>
          </a:xfrm>
          <a:prstGeom prst="rect">
            <a:avLst/>
          </a:prstGeom>
          <a:noFill/>
        </p:spPr>
        <p:txBody>
          <a:bodyPr wrap="square" rtlCol="0">
            <a:spAutoFit/>
          </a:bodyPr>
          <a:lstStyle/>
          <a:p>
            <a:r>
              <a:rPr lang="en-US" sz="1200" dirty="0" smtClean="0"/>
              <a:t>N</a:t>
            </a:r>
            <a:endParaRPr lang="en-US" sz="1200" dirty="0"/>
          </a:p>
        </p:txBody>
      </p:sp>
      <p:cxnSp>
        <p:nvCxnSpPr>
          <p:cNvPr id="15" name="Straight Connector 14"/>
          <p:cNvCxnSpPr/>
          <p:nvPr/>
        </p:nvCxnSpPr>
        <p:spPr>
          <a:xfrm>
            <a:off x="5730240" y="5925681"/>
            <a:ext cx="137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33400" y="468868"/>
            <a:ext cx="5638800" cy="369332"/>
          </a:xfrm>
          <a:prstGeom prst="rect">
            <a:avLst/>
          </a:prstGeom>
          <a:noFill/>
        </p:spPr>
        <p:txBody>
          <a:bodyPr wrap="square" rtlCol="0">
            <a:spAutoFit/>
          </a:bodyPr>
          <a:lstStyle/>
          <a:p>
            <a:r>
              <a:rPr lang="en-US" dirty="0" smtClean="0"/>
              <a:t>The brine data is first converted from mg/l to </a:t>
            </a:r>
            <a:r>
              <a:rPr lang="en-US" dirty="0" err="1" smtClean="0"/>
              <a:t>meq</a:t>
            </a:r>
            <a:r>
              <a:rPr lang="en-US" dirty="0" smtClean="0"/>
              <a:t>/l.</a:t>
            </a:r>
          </a:p>
        </p:txBody>
      </p:sp>
      <p:cxnSp>
        <p:nvCxnSpPr>
          <p:cNvPr id="19" name="Straight Connector 18"/>
          <p:cNvCxnSpPr/>
          <p:nvPr/>
        </p:nvCxnSpPr>
        <p:spPr>
          <a:xfrm>
            <a:off x="4724400" y="6232636"/>
            <a:ext cx="1447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Left Bracket 19"/>
          <p:cNvSpPr/>
          <p:nvPr/>
        </p:nvSpPr>
        <p:spPr>
          <a:xfrm>
            <a:off x="4648200" y="5791200"/>
            <a:ext cx="76200" cy="685800"/>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Right Bracket 20"/>
          <p:cNvSpPr/>
          <p:nvPr/>
        </p:nvSpPr>
        <p:spPr>
          <a:xfrm>
            <a:off x="6172200" y="5788152"/>
            <a:ext cx="76200" cy="685800"/>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6248400" y="5562600"/>
            <a:ext cx="533400" cy="369332"/>
          </a:xfrm>
          <a:prstGeom prst="rect">
            <a:avLst/>
          </a:prstGeom>
          <a:noFill/>
        </p:spPr>
        <p:txBody>
          <a:bodyPr wrap="square" rtlCol="0">
            <a:spAutoFit/>
          </a:bodyPr>
          <a:lstStyle/>
          <a:p>
            <a:r>
              <a:rPr lang="en-US" dirty="0" smtClean="0"/>
              <a:t>½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jvictor\Documents\dummy\Earthquakes\PC\HELP\normal_distribution_500x263.jpg"/>
          <p:cNvPicPr>
            <a:picLocks noChangeAspect="1" noChangeArrowheads="1"/>
          </p:cNvPicPr>
          <p:nvPr/>
        </p:nvPicPr>
        <p:blipFill>
          <a:blip r:embed="rId2" cstate="print"/>
          <a:srcRect/>
          <a:stretch>
            <a:fillRect/>
          </a:stretch>
        </p:blipFill>
        <p:spPr bwMode="auto">
          <a:xfrm>
            <a:off x="2057400" y="9525"/>
            <a:ext cx="4762500" cy="2505075"/>
          </a:xfrm>
          <a:prstGeom prst="rect">
            <a:avLst/>
          </a:prstGeom>
          <a:noFill/>
        </p:spPr>
      </p:pic>
      <p:sp>
        <p:nvSpPr>
          <p:cNvPr id="4" name="TextBox 3"/>
          <p:cNvSpPr txBox="1"/>
          <p:nvPr/>
        </p:nvSpPr>
        <p:spPr>
          <a:xfrm>
            <a:off x="530352" y="2429470"/>
            <a:ext cx="7927848" cy="923330"/>
          </a:xfrm>
          <a:prstGeom prst="rect">
            <a:avLst/>
          </a:prstGeom>
          <a:noFill/>
        </p:spPr>
        <p:txBody>
          <a:bodyPr wrap="square" rtlCol="0">
            <a:spAutoFit/>
          </a:bodyPr>
          <a:lstStyle/>
          <a:p>
            <a:r>
              <a:rPr lang="en-US" dirty="0" smtClean="0"/>
              <a:t>The brine data cells are colored to illustrate how spread out the data is with respect to the standard deviation, i.e. green and blues from -1.5</a:t>
            </a:r>
            <a:r>
              <a:rPr lang="en-US" dirty="0" smtClean="0">
                <a:latin typeface="Symbol" pitchFamily="18" charset="2"/>
              </a:rPr>
              <a:t>s</a:t>
            </a:r>
            <a:r>
              <a:rPr lang="en-US" dirty="0" smtClean="0"/>
              <a:t> to less than -3</a:t>
            </a:r>
            <a:r>
              <a:rPr lang="en-US" dirty="0" smtClean="0">
                <a:latin typeface="Symbol" pitchFamily="18" charset="2"/>
              </a:rPr>
              <a:t>s</a:t>
            </a:r>
            <a:r>
              <a:rPr lang="en-US" dirty="0" smtClean="0"/>
              <a:t> and yellows and oranges from 1.5</a:t>
            </a:r>
            <a:r>
              <a:rPr lang="en-US" dirty="0" smtClean="0">
                <a:latin typeface="Symbol" pitchFamily="18" charset="2"/>
              </a:rPr>
              <a:t>s</a:t>
            </a:r>
            <a:r>
              <a:rPr lang="en-US" dirty="0" smtClean="0"/>
              <a:t> to above 3</a:t>
            </a:r>
            <a:r>
              <a:rPr lang="en-US" dirty="0" smtClean="0">
                <a:latin typeface="Symbol" pitchFamily="18" charset="2"/>
              </a:rPr>
              <a:t>s</a:t>
            </a:r>
            <a:r>
              <a:rPr lang="en-US" dirty="0" smtClean="0"/>
              <a:t>.</a:t>
            </a:r>
          </a:p>
        </p:txBody>
      </p:sp>
      <p:pic>
        <p:nvPicPr>
          <p:cNvPr id="5" name="Picture 3" descr="C:\Users\jvictor\Documents\dummy\Earthquakes\PC\HELP\BrineMatrix.png"/>
          <p:cNvPicPr>
            <a:picLocks noChangeAspect="1" noChangeArrowheads="1"/>
          </p:cNvPicPr>
          <p:nvPr/>
        </p:nvPicPr>
        <p:blipFill>
          <a:blip r:embed="rId3" cstate="print"/>
          <a:srcRect/>
          <a:stretch>
            <a:fillRect/>
          </a:stretch>
        </p:blipFill>
        <p:spPr bwMode="auto">
          <a:xfrm>
            <a:off x="838200" y="3429000"/>
            <a:ext cx="6858000" cy="2376715"/>
          </a:xfrm>
          <a:prstGeom prst="rect">
            <a:avLst/>
          </a:prstGeom>
          <a:noFill/>
        </p:spPr>
      </p:pic>
      <p:sp>
        <p:nvSpPr>
          <p:cNvPr id="6" name="TextBox 5"/>
          <p:cNvSpPr txBox="1"/>
          <p:nvPr/>
        </p:nvSpPr>
        <p:spPr>
          <a:xfrm>
            <a:off x="381000" y="3581400"/>
            <a:ext cx="533400" cy="2292935"/>
          </a:xfrm>
          <a:prstGeom prst="rect">
            <a:avLst/>
          </a:prstGeom>
          <a:noFill/>
        </p:spPr>
        <p:txBody>
          <a:bodyPr wrap="square" rtlCol="0">
            <a:spAutoFit/>
          </a:bodyPr>
          <a:lstStyle/>
          <a:p>
            <a:r>
              <a:rPr lang="en-US" sz="1100" b="1" dirty="0" err="1" smtClean="0"/>
              <a:t>i</a:t>
            </a:r>
            <a:r>
              <a:rPr lang="en-US" sz="1100" b="1" dirty="0" smtClean="0"/>
              <a:t> = 1</a:t>
            </a:r>
          </a:p>
          <a:p>
            <a:r>
              <a:rPr lang="en-US" sz="1100" b="1" dirty="0"/>
              <a:t> </a:t>
            </a:r>
            <a:r>
              <a:rPr lang="en-US" sz="1100" b="1" dirty="0" smtClean="0"/>
              <a:t>    2</a:t>
            </a:r>
          </a:p>
          <a:p>
            <a:r>
              <a:rPr lang="en-US" sz="1100" b="1" dirty="0"/>
              <a:t> </a:t>
            </a:r>
            <a:r>
              <a:rPr lang="en-US" sz="1100" b="1" dirty="0" smtClean="0"/>
              <a:t>    3</a:t>
            </a:r>
          </a:p>
          <a:p>
            <a:endParaRPr lang="en-US" sz="1100" b="1" dirty="0"/>
          </a:p>
          <a:p>
            <a:endParaRPr lang="en-US" sz="1100" b="1" dirty="0" smtClean="0"/>
          </a:p>
          <a:p>
            <a:r>
              <a:rPr lang="en-US" sz="1100" b="1" dirty="0" smtClean="0"/>
              <a:t>      .</a:t>
            </a:r>
            <a:endParaRPr lang="en-US" sz="1100" b="1" dirty="0"/>
          </a:p>
          <a:p>
            <a:r>
              <a:rPr lang="en-US" sz="1100" b="1" dirty="0" smtClean="0"/>
              <a:t>      .</a:t>
            </a:r>
          </a:p>
          <a:p>
            <a:r>
              <a:rPr lang="en-US" sz="1100" b="1" dirty="0" smtClean="0"/>
              <a:t>      .</a:t>
            </a:r>
            <a:endParaRPr lang="en-US" sz="1100" b="1" dirty="0"/>
          </a:p>
          <a:p>
            <a:endParaRPr lang="en-US" sz="1100" b="1" dirty="0" smtClean="0"/>
          </a:p>
          <a:p>
            <a:r>
              <a:rPr lang="en-US" sz="1100" b="1" dirty="0" smtClean="0"/>
              <a:t> </a:t>
            </a:r>
          </a:p>
          <a:p>
            <a:endParaRPr lang="en-US" sz="1100" b="1" dirty="0" smtClean="0"/>
          </a:p>
          <a:p>
            <a:endParaRPr lang="en-US" sz="1100" b="1" dirty="0"/>
          </a:p>
          <a:p>
            <a:r>
              <a:rPr lang="en-US" sz="1100" b="1" dirty="0" smtClean="0"/>
              <a:t>     N</a:t>
            </a:r>
            <a:endParaRPr lang="en-US" sz="1100" b="1" dirty="0"/>
          </a:p>
        </p:txBody>
      </p:sp>
      <p:sp>
        <p:nvSpPr>
          <p:cNvPr id="7" name="TextBox 6"/>
          <p:cNvSpPr txBox="1"/>
          <p:nvPr/>
        </p:nvSpPr>
        <p:spPr>
          <a:xfrm>
            <a:off x="533400" y="5934670"/>
            <a:ext cx="7696200" cy="800219"/>
          </a:xfrm>
          <a:prstGeom prst="rect">
            <a:avLst/>
          </a:prstGeom>
          <a:noFill/>
        </p:spPr>
        <p:txBody>
          <a:bodyPr wrap="square" rtlCol="0">
            <a:spAutoFit/>
          </a:bodyPr>
          <a:lstStyle/>
          <a:p>
            <a:r>
              <a:rPr lang="en-US" sz="1400" b="1" dirty="0" smtClean="0"/>
              <a:t>Normalize each column to its standard deviation. Unless the data is normalized, a variable with a large variance will dominate.</a:t>
            </a:r>
          </a:p>
          <a:p>
            <a:r>
              <a:rPr lang="en-US" dirty="0" smtClean="0"/>
              <a:t>       </a:t>
            </a:r>
            <a:r>
              <a:rPr lang="en-US" dirty="0" err="1" smtClean="0"/>
              <a:t>x</a:t>
            </a:r>
            <a:r>
              <a:rPr lang="en-US" baseline="-25000" dirty="0" err="1" smtClean="0"/>
              <a:t>ik</a:t>
            </a:r>
            <a:r>
              <a:rPr lang="en-US" dirty="0" smtClean="0"/>
              <a:t> = </a:t>
            </a:r>
            <a:r>
              <a:rPr lang="en-US" dirty="0" err="1" smtClean="0"/>
              <a:t>X</a:t>
            </a:r>
            <a:r>
              <a:rPr lang="en-US" baseline="-25000" dirty="0" err="1" smtClean="0"/>
              <a:t>ik</a:t>
            </a:r>
            <a:r>
              <a:rPr lang="en-US" dirty="0" smtClean="0"/>
              <a:t>/ </a:t>
            </a:r>
            <a:r>
              <a:rPr lang="en-US" dirty="0" err="1" smtClean="0">
                <a:latin typeface="Symbol" pitchFamily="18" charset="2"/>
              </a:rPr>
              <a:t>s</a:t>
            </a:r>
            <a:r>
              <a:rPr lang="en-US" baseline="-25000" dirty="0" err="1" smtClean="0"/>
              <a:t>k</a:t>
            </a:r>
            <a:r>
              <a:rPr lang="en-US" baseline="-25000" dirty="0" smtClean="0"/>
              <a:t> </a:t>
            </a:r>
            <a:r>
              <a:rPr lang="en-US" dirty="0" smtClean="0"/>
              <a:t>, </a:t>
            </a:r>
            <a:r>
              <a:rPr lang="en-US" sz="1400" b="1" dirty="0" smtClean="0"/>
              <a:t>where </a:t>
            </a:r>
            <a:r>
              <a:rPr lang="en-US" sz="1400" b="1" dirty="0" err="1" smtClean="0"/>
              <a:t>i</a:t>
            </a:r>
            <a:r>
              <a:rPr lang="en-US" sz="1400" b="1" dirty="0" smtClean="0"/>
              <a:t> is the row, k is column</a:t>
            </a:r>
            <a:endParaRPr lang="en-US" sz="1400" b="1" dirty="0" smtClean="0"/>
          </a:p>
        </p:txBody>
      </p:sp>
      <p:sp>
        <p:nvSpPr>
          <p:cNvPr id="8" name="TextBox 7"/>
          <p:cNvSpPr txBox="1"/>
          <p:nvPr/>
        </p:nvSpPr>
        <p:spPr>
          <a:xfrm>
            <a:off x="838200" y="5758190"/>
            <a:ext cx="6858000" cy="261610"/>
          </a:xfrm>
          <a:prstGeom prst="rect">
            <a:avLst/>
          </a:prstGeom>
          <a:noFill/>
        </p:spPr>
        <p:txBody>
          <a:bodyPr wrap="square" rtlCol="0">
            <a:spAutoFit/>
          </a:bodyPr>
          <a:lstStyle/>
          <a:p>
            <a:r>
              <a:rPr lang="en-US" sz="1100" b="1" dirty="0" smtClean="0"/>
              <a:t>k  =  1                 2                  3                                                       . . .                                                                                         M      </a:t>
            </a:r>
            <a:endParaRPr lang="en-US" sz="11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4309408"/>
            <a:ext cx="7772400" cy="2308324"/>
          </a:xfrm>
          <a:prstGeom prst="rect">
            <a:avLst/>
          </a:prstGeom>
          <a:noFill/>
        </p:spPr>
        <p:txBody>
          <a:bodyPr wrap="square" rtlCol="0">
            <a:spAutoFit/>
          </a:bodyPr>
          <a:lstStyle/>
          <a:p>
            <a:r>
              <a:rPr lang="en-US" dirty="0" err="1" smtClean="0"/>
              <a:t>cov</a:t>
            </a:r>
            <a:r>
              <a:rPr lang="en-US" dirty="0" smtClean="0"/>
              <a:t>( Na, Na )    </a:t>
            </a:r>
            <a:r>
              <a:rPr lang="en-US" dirty="0" err="1" smtClean="0"/>
              <a:t>cov</a:t>
            </a:r>
            <a:r>
              <a:rPr lang="en-US" dirty="0"/>
              <a:t> </a:t>
            </a:r>
            <a:r>
              <a:rPr lang="en-US" dirty="0" smtClean="0"/>
              <a:t>( Na, K )    </a:t>
            </a:r>
            <a:r>
              <a:rPr lang="en-US" dirty="0" err="1" smtClean="0"/>
              <a:t>cov</a:t>
            </a:r>
            <a:r>
              <a:rPr lang="en-US" dirty="0" smtClean="0"/>
              <a:t> ( Na, Mg )    …      </a:t>
            </a:r>
            <a:r>
              <a:rPr lang="en-US" dirty="0" err="1" smtClean="0"/>
              <a:t>cov</a:t>
            </a:r>
            <a:r>
              <a:rPr lang="en-US" dirty="0" smtClean="0"/>
              <a:t> ( Na, SO</a:t>
            </a:r>
            <a:r>
              <a:rPr lang="en-US" baseline="-25000" dirty="0" smtClean="0"/>
              <a:t>4</a:t>
            </a:r>
            <a:r>
              <a:rPr lang="en-US" dirty="0" smtClean="0"/>
              <a:t> )  </a:t>
            </a:r>
            <a:r>
              <a:rPr lang="en-US" dirty="0" err="1" smtClean="0"/>
              <a:t>cov</a:t>
            </a:r>
            <a:r>
              <a:rPr lang="en-US" dirty="0" smtClean="0"/>
              <a:t> ( Na, PH )</a:t>
            </a:r>
          </a:p>
          <a:p>
            <a:r>
              <a:rPr lang="en-US" dirty="0" err="1" smtClean="0"/>
              <a:t>cov</a:t>
            </a:r>
            <a:r>
              <a:rPr lang="en-US" dirty="0" smtClean="0"/>
              <a:t>( </a:t>
            </a:r>
            <a:r>
              <a:rPr lang="en-US" dirty="0" smtClean="0"/>
              <a:t>K, Na )       </a:t>
            </a:r>
            <a:r>
              <a:rPr lang="en-US" dirty="0" err="1" smtClean="0"/>
              <a:t>cov</a:t>
            </a:r>
            <a:r>
              <a:rPr lang="en-US" dirty="0" smtClean="0"/>
              <a:t> ( K, K )      </a:t>
            </a:r>
            <a:r>
              <a:rPr lang="en-US" dirty="0" err="1" smtClean="0"/>
              <a:t>cov</a:t>
            </a:r>
            <a:r>
              <a:rPr lang="en-US" dirty="0" smtClean="0"/>
              <a:t> ( K, Mg )       …      </a:t>
            </a:r>
            <a:r>
              <a:rPr lang="en-US" dirty="0" err="1" smtClean="0"/>
              <a:t>cov</a:t>
            </a:r>
            <a:r>
              <a:rPr lang="en-US" dirty="0" smtClean="0"/>
              <a:t> ( K, SO</a:t>
            </a:r>
            <a:r>
              <a:rPr lang="en-US" baseline="-25000" dirty="0" smtClean="0"/>
              <a:t>4</a:t>
            </a:r>
            <a:r>
              <a:rPr lang="en-US" dirty="0" smtClean="0"/>
              <a:t> )     </a:t>
            </a:r>
            <a:r>
              <a:rPr lang="en-US" dirty="0" err="1" smtClean="0"/>
              <a:t>cov</a:t>
            </a:r>
            <a:r>
              <a:rPr lang="en-US" dirty="0" smtClean="0"/>
              <a:t> ( K, PH )</a:t>
            </a:r>
          </a:p>
          <a:p>
            <a:r>
              <a:rPr lang="en-US" dirty="0" err="1" smtClean="0"/>
              <a:t>cov</a:t>
            </a:r>
            <a:r>
              <a:rPr lang="en-US" dirty="0" smtClean="0"/>
              <a:t>( Mg, Na )    </a:t>
            </a:r>
            <a:r>
              <a:rPr lang="en-US" dirty="0" err="1" smtClean="0"/>
              <a:t>cov</a:t>
            </a:r>
            <a:r>
              <a:rPr lang="en-US" dirty="0" smtClean="0"/>
              <a:t> ( Mg, K )  </a:t>
            </a:r>
            <a:r>
              <a:rPr lang="en-US" dirty="0" err="1" smtClean="0"/>
              <a:t>cov</a:t>
            </a:r>
            <a:r>
              <a:rPr lang="en-US" dirty="0" smtClean="0"/>
              <a:t> ( Mg, Mg )   …      </a:t>
            </a:r>
            <a:r>
              <a:rPr lang="en-US" dirty="0" err="1" smtClean="0"/>
              <a:t>cov</a:t>
            </a:r>
            <a:r>
              <a:rPr lang="en-US" dirty="0" smtClean="0"/>
              <a:t> ( Mg, SO</a:t>
            </a:r>
            <a:r>
              <a:rPr lang="en-US" baseline="-25000" dirty="0" smtClean="0"/>
              <a:t>4</a:t>
            </a:r>
            <a:r>
              <a:rPr lang="en-US" dirty="0" smtClean="0"/>
              <a:t> )  </a:t>
            </a:r>
            <a:r>
              <a:rPr lang="en-US" dirty="0" err="1" smtClean="0"/>
              <a:t>cov</a:t>
            </a:r>
            <a:r>
              <a:rPr lang="en-US" dirty="0" smtClean="0"/>
              <a:t> ( Mg, PH )</a:t>
            </a:r>
          </a:p>
          <a:p>
            <a:r>
              <a:rPr lang="en-US" dirty="0"/>
              <a:t> </a:t>
            </a:r>
            <a:r>
              <a:rPr lang="en-US" dirty="0" smtClean="0"/>
              <a:t>                                           .					.</a:t>
            </a:r>
          </a:p>
          <a:p>
            <a:r>
              <a:rPr lang="en-US" dirty="0" smtClean="0"/>
              <a:t>                                            .					.</a:t>
            </a:r>
          </a:p>
          <a:p>
            <a:r>
              <a:rPr lang="en-US" dirty="0"/>
              <a:t> </a:t>
            </a:r>
            <a:r>
              <a:rPr lang="en-US" dirty="0" smtClean="0"/>
              <a:t>                                           .					.</a:t>
            </a:r>
            <a:endParaRPr lang="en-US" dirty="0"/>
          </a:p>
          <a:p>
            <a:r>
              <a:rPr lang="en-US" dirty="0" err="1" smtClean="0"/>
              <a:t>cov</a:t>
            </a:r>
            <a:r>
              <a:rPr lang="en-US" dirty="0" smtClean="0"/>
              <a:t> (SO</a:t>
            </a:r>
            <a:r>
              <a:rPr lang="en-US" baseline="-25000" dirty="0" smtClean="0"/>
              <a:t>4</a:t>
            </a:r>
            <a:r>
              <a:rPr lang="en-US" dirty="0" smtClean="0"/>
              <a:t>, Na )    </a:t>
            </a:r>
            <a:r>
              <a:rPr lang="en-US" dirty="0" err="1" smtClean="0"/>
              <a:t>cov</a:t>
            </a:r>
            <a:r>
              <a:rPr lang="en-US" dirty="0" smtClean="0"/>
              <a:t> (SO</a:t>
            </a:r>
            <a:r>
              <a:rPr lang="en-US" baseline="-25000" dirty="0" smtClean="0"/>
              <a:t>4</a:t>
            </a:r>
            <a:r>
              <a:rPr lang="en-US" dirty="0" smtClean="0"/>
              <a:t>, K )  </a:t>
            </a:r>
            <a:r>
              <a:rPr lang="en-US" dirty="0" err="1" smtClean="0"/>
              <a:t>cov</a:t>
            </a:r>
            <a:r>
              <a:rPr lang="en-US" dirty="0" smtClean="0"/>
              <a:t> (SO</a:t>
            </a:r>
            <a:r>
              <a:rPr lang="en-US" baseline="-25000" dirty="0" smtClean="0"/>
              <a:t>4</a:t>
            </a:r>
            <a:r>
              <a:rPr lang="en-US" dirty="0" smtClean="0"/>
              <a:t>, Mg )     …     </a:t>
            </a:r>
            <a:r>
              <a:rPr lang="en-US" dirty="0" err="1" smtClean="0"/>
              <a:t>cov</a:t>
            </a:r>
            <a:r>
              <a:rPr lang="en-US" dirty="0" smtClean="0"/>
              <a:t> (SO</a:t>
            </a:r>
            <a:r>
              <a:rPr lang="en-US" baseline="-25000" dirty="0" smtClean="0"/>
              <a:t>4</a:t>
            </a:r>
            <a:r>
              <a:rPr lang="en-US" dirty="0" smtClean="0"/>
              <a:t>, SO</a:t>
            </a:r>
            <a:r>
              <a:rPr lang="en-US" baseline="-25000" dirty="0" smtClean="0"/>
              <a:t>4</a:t>
            </a:r>
            <a:r>
              <a:rPr lang="en-US" dirty="0" smtClean="0"/>
              <a:t> )  </a:t>
            </a:r>
            <a:r>
              <a:rPr lang="en-US" dirty="0" err="1" smtClean="0"/>
              <a:t>cov</a:t>
            </a:r>
            <a:r>
              <a:rPr lang="en-US" dirty="0" smtClean="0"/>
              <a:t> (SO</a:t>
            </a:r>
            <a:r>
              <a:rPr lang="en-US" baseline="-25000" dirty="0" smtClean="0"/>
              <a:t>4</a:t>
            </a:r>
            <a:r>
              <a:rPr lang="en-US" dirty="0" smtClean="0"/>
              <a:t>, PH )</a:t>
            </a:r>
          </a:p>
          <a:p>
            <a:r>
              <a:rPr lang="en-US" dirty="0" err="1" smtClean="0"/>
              <a:t>cov</a:t>
            </a:r>
            <a:r>
              <a:rPr lang="en-US" dirty="0" smtClean="0"/>
              <a:t> ( </a:t>
            </a:r>
            <a:r>
              <a:rPr lang="en-US" dirty="0" smtClean="0"/>
              <a:t>PH, Na )    </a:t>
            </a:r>
            <a:r>
              <a:rPr lang="en-US" dirty="0" err="1" smtClean="0"/>
              <a:t>cov</a:t>
            </a:r>
            <a:r>
              <a:rPr lang="en-US" dirty="0" smtClean="0"/>
              <a:t> ( PH, K )   </a:t>
            </a:r>
            <a:r>
              <a:rPr lang="en-US" dirty="0" err="1" smtClean="0"/>
              <a:t>cov</a:t>
            </a:r>
            <a:r>
              <a:rPr lang="en-US" dirty="0" smtClean="0"/>
              <a:t> ( PH, Mg )     …     </a:t>
            </a:r>
            <a:r>
              <a:rPr lang="en-US" dirty="0" err="1" smtClean="0"/>
              <a:t>cov</a:t>
            </a:r>
            <a:r>
              <a:rPr lang="en-US" dirty="0" smtClean="0"/>
              <a:t> ( PH, SO</a:t>
            </a:r>
            <a:r>
              <a:rPr lang="en-US" baseline="-25000" dirty="0" smtClean="0"/>
              <a:t>4</a:t>
            </a:r>
            <a:r>
              <a:rPr lang="en-US" dirty="0" smtClean="0"/>
              <a:t> )   </a:t>
            </a:r>
            <a:r>
              <a:rPr lang="en-US" dirty="0" err="1" smtClean="0"/>
              <a:t>cov</a:t>
            </a:r>
            <a:r>
              <a:rPr lang="en-US" dirty="0" smtClean="0"/>
              <a:t> ( PH, PH )</a:t>
            </a:r>
            <a:endParaRPr lang="en-US" dirty="0"/>
          </a:p>
        </p:txBody>
      </p:sp>
      <p:sp>
        <p:nvSpPr>
          <p:cNvPr id="3" name="Left Bracket 2"/>
          <p:cNvSpPr/>
          <p:nvPr/>
        </p:nvSpPr>
        <p:spPr>
          <a:xfrm>
            <a:off x="868681" y="4309408"/>
            <a:ext cx="45719" cy="2286000"/>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Right Bracket 3"/>
          <p:cNvSpPr/>
          <p:nvPr/>
        </p:nvSpPr>
        <p:spPr>
          <a:xfrm>
            <a:off x="8564881" y="4309408"/>
            <a:ext cx="45719" cy="2286000"/>
          </a:xfrm>
          <a:prstGeom prst="righ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381000" y="5223808"/>
            <a:ext cx="609600" cy="369332"/>
          </a:xfrm>
          <a:prstGeom prst="rect">
            <a:avLst/>
          </a:prstGeom>
          <a:noFill/>
        </p:spPr>
        <p:txBody>
          <a:bodyPr wrap="square" rtlCol="0">
            <a:spAutoFit/>
          </a:bodyPr>
          <a:lstStyle/>
          <a:p>
            <a:r>
              <a:rPr lang="en-US" dirty="0" smtClean="0"/>
              <a:t>C = </a:t>
            </a:r>
            <a:endParaRPr lang="en-US" dirty="0"/>
          </a:p>
        </p:txBody>
      </p:sp>
      <p:sp>
        <p:nvSpPr>
          <p:cNvPr id="6" name="TextBox 5"/>
          <p:cNvSpPr txBox="1"/>
          <p:nvPr/>
        </p:nvSpPr>
        <p:spPr>
          <a:xfrm>
            <a:off x="533400" y="3962400"/>
            <a:ext cx="1981200" cy="369332"/>
          </a:xfrm>
          <a:prstGeom prst="rect">
            <a:avLst/>
          </a:prstGeom>
          <a:noFill/>
        </p:spPr>
        <p:txBody>
          <a:bodyPr wrap="square" rtlCol="0">
            <a:spAutoFit/>
          </a:bodyPr>
          <a:lstStyle/>
          <a:p>
            <a:r>
              <a:rPr lang="en-US" dirty="0" smtClean="0"/>
              <a:t>Covariance Matrix</a:t>
            </a:r>
            <a:endParaRPr lang="en-US" dirty="0"/>
          </a:p>
        </p:txBody>
      </p:sp>
      <p:pic>
        <p:nvPicPr>
          <p:cNvPr id="7" name="Picture 2" descr="C:\Users\jvictor\Documents\dummy\Earthquakes\PC\HELP\K-State-2015-07-27_cov.png"/>
          <p:cNvPicPr>
            <a:picLocks noChangeAspect="1" noChangeArrowheads="1"/>
          </p:cNvPicPr>
          <p:nvPr/>
        </p:nvPicPr>
        <p:blipFill>
          <a:blip r:embed="rId2" cstate="print"/>
          <a:srcRect/>
          <a:stretch>
            <a:fillRect/>
          </a:stretch>
        </p:blipFill>
        <p:spPr bwMode="auto">
          <a:xfrm>
            <a:off x="609600" y="316468"/>
            <a:ext cx="7553325" cy="2057400"/>
          </a:xfrm>
          <a:prstGeom prst="rect">
            <a:avLst/>
          </a:prstGeom>
          <a:noFill/>
        </p:spPr>
      </p:pic>
      <p:sp>
        <p:nvSpPr>
          <p:cNvPr id="8" name="TextBox 7"/>
          <p:cNvSpPr txBox="1"/>
          <p:nvPr/>
        </p:nvSpPr>
        <p:spPr>
          <a:xfrm>
            <a:off x="533400" y="0"/>
            <a:ext cx="1981200" cy="369332"/>
          </a:xfrm>
          <a:prstGeom prst="rect">
            <a:avLst/>
          </a:prstGeom>
          <a:noFill/>
        </p:spPr>
        <p:txBody>
          <a:bodyPr wrap="square" rtlCol="0">
            <a:spAutoFit/>
          </a:bodyPr>
          <a:lstStyle/>
          <a:p>
            <a:r>
              <a:rPr lang="en-US" dirty="0" smtClean="0"/>
              <a:t>Covariance Matrix</a:t>
            </a:r>
            <a:endParaRPr lang="en-US" dirty="0"/>
          </a:p>
        </p:txBody>
      </p:sp>
      <p:sp>
        <p:nvSpPr>
          <p:cNvPr id="9" name="TextBox 8"/>
          <p:cNvSpPr txBox="1"/>
          <p:nvPr/>
        </p:nvSpPr>
        <p:spPr>
          <a:xfrm>
            <a:off x="1219200" y="2133600"/>
            <a:ext cx="609600" cy="369332"/>
          </a:xfrm>
          <a:prstGeom prst="rect">
            <a:avLst/>
          </a:prstGeom>
          <a:noFill/>
        </p:spPr>
        <p:txBody>
          <a:bodyPr wrap="square" rtlCol="0">
            <a:spAutoFit/>
          </a:bodyPr>
          <a:lstStyle/>
          <a:p>
            <a:r>
              <a:rPr lang="en-US" dirty="0" smtClean="0"/>
              <a:t>X</a:t>
            </a:r>
            <a:endParaRPr lang="en-US" sz="1200" dirty="0"/>
          </a:p>
        </p:txBody>
      </p:sp>
      <p:sp>
        <p:nvSpPr>
          <p:cNvPr id="10" name="TextBox 9"/>
          <p:cNvSpPr txBox="1"/>
          <p:nvPr/>
        </p:nvSpPr>
        <p:spPr>
          <a:xfrm>
            <a:off x="304800" y="381000"/>
            <a:ext cx="609600" cy="369332"/>
          </a:xfrm>
          <a:prstGeom prst="rect">
            <a:avLst/>
          </a:prstGeom>
          <a:noFill/>
        </p:spPr>
        <p:txBody>
          <a:bodyPr wrap="square" rtlCol="0">
            <a:spAutoFit/>
          </a:bodyPr>
          <a:lstStyle/>
          <a:p>
            <a:r>
              <a:rPr lang="en-US" dirty="0"/>
              <a:t>y</a:t>
            </a:r>
            <a:r>
              <a:rPr lang="en-US" dirty="0" smtClean="0"/>
              <a:t> </a:t>
            </a:r>
          </a:p>
        </p:txBody>
      </p:sp>
      <p:sp>
        <p:nvSpPr>
          <p:cNvPr id="11" name="TextBox 10"/>
          <p:cNvSpPr txBox="1"/>
          <p:nvPr/>
        </p:nvSpPr>
        <p:spPr>
          <a:xfrm>
            <a:off x="533400" y="2438400"/>
            <a:ext cx="3733800" cy="738664"/>
          </a:xfrm>
          <a:prstGeom prst="rect">
            <a:avLst/>
          </a:prstGeom>
          <a:noFill/>
        </p:spPr>
        <p:txBody>
          <a:bodyPr wrap="square" rtlCol="0">
            <a:spAutoFit/>
          </a:bodyPr>
          <a:lstStyle/>
          <a:p>
            <a:r>
              <a:rPr lang="en-US" sz="1400" b="1" dirty="0" smtClean="0"/>
              <a:t>Covariance  </a:t>
            </a:r>
            <a:r>
              <a:rPr lang="en-US" sz="1400" b="1" dirty="0" err="1" smtClean="0"/>
              <a:t>cov</a:t>
            </a:r>
            <a:r>
              <a:rPr lang="en-US" sz="1400" b="1" dirty="0" smtClean="0"/>
              <a:t>(</a:t>
            </a:r>
            <a:r>
              <a:rPr lang="en-US" sz="1400" b="1" dirty="0" err="1" smtClean="0"/>
              <a:t>x,y</a:t>
            </a:r>
            <a:r>
              <a:rPr lang="en-US" sz="1400" b="1" dirty="0" smtClean="0"/>
              <a:t>) is a measure how much each data column vary from the mean with respect to each other.</a:t>
            </a:r>
            <a:endParaRPr lang="en-US" sz="1400" b="1" dirty="0"/>
          </a:p>
        </p:txBody>
      </p:sp>
      <p:sp>
        <p:nvSpPr>
          <p:cNvPr id="12" name="TextBox 11"/>
          <p:cNvSpPr txBox="1"/>
          <p:nvPr/>
        </p:nvSpPr>
        <p:spPr>
          <a:xfrm>
            <a:off x="4038600" y="2209800"/>
            <a:ext cx="4953000" cy="1754326"/>
          </a:xfrm>
          <a:prstGeom prst="rect">
            <a:avLst/>
          </a:prstGeom>
          <a:noFill/>
        </p:spPr>
        <p:txBody>
          <a:bodyPr wrap="square" rtlCol="0">
            <a:spAutoFit/>
          </a:bodyPr>
          <a:lstStyle/>
          <a:p>
            <a:r>
              <a:rPr lang="en-US" dirty="0" err="1" smtClean="0"/>
              <a:t>cov</a:t>
            </a:r>
            <a:r>
              <a:rPr lang="en-US" dirty="0" smtClean="0"/>
              <a:t>(</a:t>
            </a:r>
            <a:r>
              <a:rPr lang="en-US" dirty="0" err="1" smtClean="0"/>
              <a:t>x,y</a:t>
            </a:r>
            <a:r>
              <a:rPr lang="en-US" dirty="0" smtClean="0"/>
              <a:t>) = </a:t>
            </a:r>
            <a:r>
              <a:rPr lang="en-US" sz="3200" dirty="0" smtClean="0">
                <a:latin typeface="Symbol" pitchFamily="18" charset="2"/>
              </a:rPr>
              <a:t>S</a:t>
            </a:r>
            <a:r>
              <a:rPr lang="en-US" sz="1100" b="1" dirty="0" smtClean="0"/>
              <a:t>i</a:t>
            </a:r>
            <a:r>
              <a:rPr lang="en-US" sz="1100" b="1" dirty="0" smtClean="0">
                <a:latin typeface="Symbol" pitchFamily="18" charset="2"/>
              </a:rPr>
              <a:t>=1</a:t>
            </a:r>
            <a:r>
              <a:rPr lang="en-US" dirty="0" smtClean="0">
                <a:latin typeface="Symbol" pitchFamily="18" charset="2"/>
              </a:rPr>
              <a:t>  (</a:t>
            </a:r>
            <a:r>
              <a:rPr lang="en-US" dirty="0" smtClean="0"/>
              <a:t>x</a:t>
            </a:r>
            <a:r>
              <a:rPr lang="en-US" baseline="-25000" dirty="0" smtClean="0"/>
              <a:t>i</a:t>
            </a:r>
            <a:r>
              <a:rPr lang="en-US" dirty="0" smtClean="0"/>
              <a:t> – x)</a:t>
            </a:r>
            <a:r>
              <a:rPr lang="en-US" dirty="0" smtClean="0">
                <a:latin typeface="Symbol" pitchFamily="18" charset="2"/>
              </a:rPr>
              <a:t> (</a:t>
            </a:r>
            <a:r>
              <a:rPr lang="en-US" dirty="0" err="1" smtClean="0"/>
              <a:t>y</a:t>
            </a:r>
            <a:r>
              <a:rPr lang="en-US" baseline="-25000" dirty="0" err="1" smtClean="0"/>
              <a:t>i</a:t>
            </a:r>
            <a:r>
              <a:rPr lang="en-US" dirty="0" smtClean="0"/>
              <a:t> – </a:t>
            </a:r>
            <a:r>
              <a:rPr lang="en-US" dirty="0" smtClean="0"/>
              <a:t>y</a:t>
            </a:r>
            <a:r>
              <a:rPr lang="en-US" dirty="0" smtClean="0"/>
              <a:t>)</a:t>
            </a:r>
            <a:endParaRPr lang="en-US" dirty="0" smtClean="0"/>
          </a:p>
          <a:p>
            <a:r>
              <a:rPr lang="en-US" dirty="0" smtClean="0"/>
              <a:t>                               (N-1)</a:t>
            </a:r>
            <a:r>
              <a:rPr lang="en-US" u="sng" dirty="0" smtClean="0"/>
              <a:t> </a:t>
            </a:r>
          </a:p>
          <a:p>
            <a:r>
              <a:rPr lang="en-US" sz="1400" b="1" dirty="0" smtClean="0"/>
              <a:t>where </a:t>
            </a:r>
            <a:r>
              <a:rPr lang="en-US" sz="1400" b="1" dirty="0" smtClean="0"/>
              <a:t>x</a:t>
            </a:r>
            <a:r>
              <a:rPr lang="en-US" sz="1400" b="1" dirty="0" smtClean="0"/>
              <a:t> is the mean of brine data column k divided by </a:t>
            </a:r>
            <a:r>
              <a:rPr lang="en-US" sz="1400" b="1" dirty="0" err="1" smtClean="0">
                <a:latin typeface="Symbol" pitchFamily="18" charset="2"/>
              </a:rPr>
              <a:t>s</a:t>
            </a:r>
            <a:r>
              <a:rPr lang="en-US" sz="1400" b="1" baseline="-25000" dirty="0" err="1" smtClean="0"/>
              <a:t>k</a:t>
            </a:r>
            <a:endParaRPr lang="en-US" sz="1400" b="1" baseline="-25000" dirty="0" smtClean="0"/>
          </a:p>
          <a:p>
            <a:r>
              <a:rPr lang="en-US" sz="1400" b="1" dirty="0" smtClean="0"/>
              <a:t>             </a:t>
            </a:r>
            <a:r>
              <a:rPr lang="en-US" sz="1400" b="1" dirty="0" smtClean="0"/>
              <a:t>x</a:t>
            </a:r>
            <a:r>
              <a:rPr lang="en-US" sz="1400" b="1" baseline="-25000" dirty="0" smtClean="0"/>
              <a:t>i </a:t>
            </a:r>
            <a:r>
              <a:rPr lang="en-US" sz="1400" b="1" dirty="0" smtClean="0"/>
              <a:t>is the individual brine data divided by </a:t>
            </a:r>
            <a:r>
              <a:rPr lang="en-US" sz="1400" b="1" dirty="0" err="1" smtClean="0">
                <a:latin typeface="Symbol" pitchFamily="18" charset="2"/>
              </a:rPr>
              <a:t>s</a:t>
            </a:r>
            <a:r>
              <a:rPr lang="en-US" sz="1400" b="1" baseline="-25000" dirty="0" err="1" smtClean="0"/>
              <a:t>k</a:t>
            </a:r>
            <a:r>
              <a:rPr lang="en-US" sz="1400" b="1" dirty="0" smtClean="0"/>
              <a:t>; </a:t>
            </a:r>
            <a:r>
              <a:rPr lang="en-US" sz="1400" b="1" dirty="0" err="1" smtClean="0"/>
              <a:t>i</a:t>
            </a:r>
            <a:r>
              <a:rPr lang="en-US" sz="1400" b="1" dirty="0" smtClean="0"/>
              <a:t>= well </a:t>
            </a:r>
            <a:endParaRPr lang="en-US" sz="1400" b="1" dirty="0" smtClean="0"/>
          </a:p>
          <a:p>
            <a:r>
              <a:rPr lang="en-US" sz="1400" b="1" dirty="0" smtClean="0"/>
              <a:t>e.g.  </a:t>
            </a:r>
            <a:r>
              <a:rPr lang="en-US" sz="1400" b="1" dirty="0" err="1" smtClean="0"/>
              <a:t>cov</a:t>
            </a:r>
            <a:r>
              <a:rPr lang="en-US" sz="1400" b="1" dirty="0" smtClean="0"/>
              <a:t> (Na, Ca) is sum over the </a:t>
            </a:r>
            <a:r>
              <a:rPr lang="en-US" sz="1400" b="1" dirty="0" smtClean="0"/>
              <a:t>Na  and Ca columns of the normalized data set</a:t>
            </a:r>
            <a:r>
              <a:rPr lang="en-US" sz="1600" dirty="0" smtClean="0"/>
              <a:t>.</a:t>
            </a:r>
            <a:endParaRPr lang="en-US" sz="1600" dirty="0"/>
          </a:p>
        </p:txBody>
      </p:sp>
      <p:sp>
        <p:nvSpPr>
          <p:cNvPr id="13" name="TextBox 12"/>
          <p:cNvSpPr txBox="1"/>
          <p:nvPr/>
        </p:nvSpPr>
        <p:spPr>
          <a:xfrm>
            <a:off x="5181600" y="2237601"/>
            <a:ext cx="228600" cy="276999"/>
          </a:xfrm>
          <a:prstGeom prst="rect">
            <a:avLst/>
          </a:prstGeom>
          <a:noFill/>
        </p:spPr>
        <p:txBody>
          <a:bodyPr wrap="square" rtlCol="0">
            <a:spAutoFit/>
          </a:bodyPr>
          <a:lstStyle/>
          <a:p>
            <a:r>
              <a:rPr lang="en-US" sz="1200" dirty="0" smtClean="0"/>
              <a:t>N</a:t>
            </a:r>
            <a:endParaRPr lang="en-US" sz="1200" dirty="0"/>
          </a:p>
        </p:txBody>
      </p:sp>
      <p:cxnSp>
        <p:nvCxnSpPr>
          <p:cNvPr id="14" name="Straight Connector 13"/>
          <p:cNvCxnSpPr/>
          <p:nvPr/>
        </p:nvCxnSpPr>
        <p:spPr>
          <a:xfrm>
            <a:off x="6019800" y="2514600"/>
            <a:ext cx="137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105400" y="2743200"/>
            <a:ext cx="2057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659880" y="2514600"/>
            <a:ext cx="137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447800" y="2331720"/>
            <a:ext cx="3048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57200" y="762000"/>
            <a:ext cx="0" cy="3048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7300"/>
            <a:ext cx="8763000" cy="2893100"/>
          </a:xfrm>
          <a:prstGeom prst="rect">
            <a:avLst/>
          </a:prstGeom>
          <a:noFill/>
        </p:spPr>
        <p:txBody>
          <a:bodyPr wrap="square" rtlCol="0">
            <a:spAutoFit/>
          </a:bodyPr>
          <a:lstStyle/>
          <a:p>
            <a:r>
              <a:rPr lang="en-US" sz="1400" b="1" dirty="0" smtClean="0"/>
              <a:t>To compute the Eigenvectors and </a:t>
            </a:r>
            <a:r>
              <a:rPr lang="en-US" sz="1400" b="1" dirty="0" err="1" smtClean="0"/>
              <a:t>Eigenvalues</a:t>
            </a:r>
            <a:r>
              <a:rPr lang="en-US" sz="1400" b="1" dirty="0" smtClean="0"/>
              <a:t> this web app uses JAMA a Java Matrix Package (</a:t>
            </a:r>
            <a:r>
              <a:rPr lang="en-US" sz="1400" b="1" dirty="0" smtClean="0">
                <a:hlinkClick r:id="rId2"/>
              </a:rPr>
              <a:t>http://math.nist.gov/javanumerics/jama/</a:t>
            </a:r>
            <a:r>
              <a:rPr lang="en-US" sz="1400" b="1" dirty="0" smtClean="0"/>
              <a:t> ).</a:t>
            </a:r>
          </a:p>
          <a:p>
            <a:endParaRPr lang="en-US" sz="1400" b="1" dirty="0" smtClean="0"/>
          </a:p>
          <a:p>
            <a:r>
              <a:rPr lang="en-US" sz="1400" b="1" i="1" dirty="0" smtClean="0"/>
              <a:t>“JAMA </a:t>
            </a:r>
            <a:r>
              <a:rPr lang="en-US" sz="1400" b="1" i="1" dirty="0"/>
              <a:t>is a basic linear algebra package for Java. It provides user-level classes for constructing and manipulating real, dense matrices. It is meant to provide sufficient functionality for routine problems, packaged in a way that is natural and understandable to non-experts. It is intended to serve as the standard matrix class for </a:t>
            </a:r>
            <a:r>
              <a:rPr lang="en-US" sz="1400" b="1" i="1" dirty="0" smtClean="0"/>
              <a:t>Java.”</a:t>
            </a:r>
          </a:p>
          <a:p>
            <a:endParaRPr lang="en-US" sz="1400" b="1" dirty="0" smtClean="0"/>
          </a:p>
          <a:p>
            <a:r>
              <a:rPr lang="en-US" sz="1400" b="1" dirty="0" smtClean="0"/>
              <a:t>JAMA Java Functions:</a:t>
            </a:r>
            <a:endParaRPr lang="en-US" sz="1400" b="1" dirty="0"/>
          </a:p>
          <a:p>
            <a:r>
              <a:rPr lang="en-US" sz="1400" b="1" dirty="0" smtClean="0"/>
              <a:t>C -  Covariance Matrix</a:t>
            </a:r>
          </a:p>
          <a:p>
            <a:r>
              <a:rPr lang="en-US" sz="1400" b="1" dirty="0" smtClean="0"/>
              <a:t>Compute </a:t>
            </a:r>
            <a:r>
              <a:rPr lang="en-US" sz="1400" b="1" dirty="0" err="1"/>
              <a:t>e</a:t>
            </a:r>
            <a:r>
              <a:rPr lang="en-US" sz="1400" b="1" dirty="0" err="1" smtClean="0"/>
              <a:t>igenvalues</a:t>
            </a:r>
            <a:r>
              <a:rPr lang="en-US" sz="1400" b="1" dirty="0" smtClean="0"/>
              <a:t> &amp; eigenvectors JAMA function </a:t>
            </a:r>
          </a:p>
          <a:p>
            <a:r>
              <a:rPr lang="en-US" sz="1400" b="1" dirty="0" smtClean="0"/>
              <a:t>    </a:t>
            </a:r>
            <a:r>
              <a:rPr lang="en-US" sz="1400" b="1" dirty="0" err="1" smtClean="0"/>
              <a:t>E</a:t>
            </a:r>
            <a:r>
              <a:rPr lang="en-US" sz="1400" b="1" baseline="-25000" dirty="0" err="1" smtClean="0"/>
              <a:t>v</a:t>
            </a:r>
            <a:r>
              <a:rPr lang="en-US" sz="1400" b="1" dirty="0" smtClean="0"/>
              <a:t> = C.eig(), where </a:t>
            </a:r>
            <a:r>
              <a:rPr lang="en-US" sz="1400" b="1" dirty="0" err="1" smtClean="0"/>
              <a:t>eig</a:t>
            </a:r>
            <a:r>
              <a:rPr lang="en-US" sz="1400" b="1" dirty="0" smtClean="0"/>
              <a:t>() function computes the </a:t>
            </a:r>
            <a:r>
              <a:rPr lang="en-US" sz="1400" b="1" dirty="0" err="1" smtClean="0"/>
              <a:t>eigenvalues</a:t>
            </a:r>
            <a:r>
              <a:rPr lang="en-US" sz="1400" b="1" dirty="0" smtClean="0"/>
              <a:t> &amp; eigenvectors of the covariance matrix C.</a:t>
            </a:r>
          </a:p>
          <a:p>
            <a:r>
              <a:rPr lang="en-US" sz="1400" b="1" dirty="0" err="1" smtClean="0"/>
              <a:t>Eigenvalues</a:t>
            </a:r>
            <a:r>
              <a:rPr lang="en-US" sz="1400" b="1" dirty="0" smtClean="0"/>
              <a:t>   = </a:t>
            </a:r>
            <a:r>
              <a:rPr lang="en-US" sz="1400" b="1" dirty="0" err="1" smtClean="0"/>
              <a:t>E</a:t>
            </a:r>
            <a:r>
              <a:rPr lang="en-US" sz="1400" b="1" baseline="-25000" dirty="0" err="1" smtClean="0"/>
              <a:t>v</a:t>
            </a:r>
            <a:r>
              <a:rPr lang="en-US" sz="1400" b="1" dirty="0" err="1" smtClean="0"/>
              <a:t>.getRealEigenvalues</a:t>
            </a:r>
            <a:r>
              <a:rPr lang="en-US" sz="1400" b="1" dirty="0" smtClean="0"/>
              <a:t>()</a:t>
            </a:r>
          </a:p>
          <a:p>
            <a:r>
              <a:rPr lang="en-US" sz="1400" b="1" dirty="0" smtClean="0"/>
              <a:t>Eigenvectors = </a:t>
            </a:r>
            <a:r>
              <a:rPr lang="en-US" sz="1400" b="1" dirty="0" err="1" smtClean="0"/>
              <a:t>E</a:t>
            </a:r>
            <a:r>
              <a:rPr lang="en-US" sz="1400" b="1" baseline="-25000" dirty="0" err="1" smtClean="0"/>
              <a:t>v</a:t>
            </a:r>
            <a:r>
              <a:rPr lang="en-US" sz="1400" b="1" dirty="0" err="1" smtClean="0"/>
              <a:t>.getV</a:t>
            </a:r>
            <a:r>
              <a:rPr lang="en-US" sz="1400" b="1" dirty="0" smtClean="0"/>
              <a:t>()</a:t>
            </a:r>
            <a:endParaRPr lang="en-US" sz="1400" b="1" dirty="0"/>
          </a:p>
        </p:txBody>
      </p:sp>
      <p:pic>
        <p:nvPicPr>
          <p:cNvPr id="16386" name="Picture 2" descr="C:\Users\jvictor\Documents\dummy\Earthquakes\PC\HELP\K-State-2015-07-27_eign.png"/>
          <p:cNvPicPr>
            <a:picLocks noChangeAspect="1" noChangeArrowheads="1"/>
          </p:cNvPicPr>
          <p:nvPr/>
        </p:nvPicPr>
        <p:blipFill>
          <a:blip r:embed="rId3" cstate="print"/>
          <a:srcRect/>
          <a:stretch>
            <a:fillRect/>
          </a:stretch>
        </p:blipFill>
        <p:spPr bwMode="auto">
          <a:xfrm>
            <a:off x="1609725" y="3676650"/>
            <a:ext cx="7381875" cy="2724150"/>
          </a:xfrm>
          <a:prstGeom prst="rect">
            <a:avLst/>
          </a:prstGeom>
          <a:noFill/>
        </p:spPr>
      </p:pic>
      <p:sp>
        <p:nvSpPr>
          <p:cNvPr id="4" name="TextBox 3"/>
          <p:cNvSpPr txBox="1"/>
          <p:nvPr/>
        </p:nvSpPr>
        <p:spPr>
          <a:xfrm>
            <a:off x="0" y="4526518"/>
            <a:ext cx="1371600" cy="369332"/>
          </a:xfrm>
          <a:prstGeom prst="rect">
            <a:avLst/>
          </a:prstGeom>
          <a:noFill/>
        </p:spPr>
        <p:txBody>
          <a:bodyPr wrap="square" rtlCol="0">
            <a:spAutoFit/>
          </a:bodyPr>
          <a:lstStyle/>
          <a:p>
            <a:r>
              <a:rPr lang="en-US" dirty="0" smtClean="0"/>
              <a:t>Eigenvectors</a:t>
            </a:r>
            <a:endParaRPr lang="en-US" dirty="0"/>
          </a:p>
        </p:txBody>
      </p:sp>
      <p:sp>
        <p:nvSpPr>
          <p:cNvPr id="5" name="TextBox 4"/>
          <p:cNvSpPr txBox="1"/>
          <p:nvPr/>
        </p:nvSpPr>
        <p:spPr>
          <a:xfrm>
            <a:off x="0" y="5886450"/>
            <a:ext cx="1371600" cy="369332"/>
          </a:xfrm>
          <a:prstGeom prst="rect">
            <a:avLst/>
          </a:prstGeom>
          <a:noFill/>
        </p:spPr>
        <p:txBody>
          <a:bodyPr wrap="square" rtlCol="0">
            <a:spAutoFit/>
          </a:bodyPr>
          <a:lstStyle/>
          <a:p>
            <a:r>
              <a:rPr lang="en-US" dirty="0" err="1" smtClean="0"/>
              <a:t>Eigenvalues</a:t>
            </a:r>
            <a:endParaRPr lang="en-US" dirty="0"/>
          </a:p>
        </p:txBody>
      </p:sp>
      <p:sp>
        <p:nvSpPr>
          <p:cNvPr id="6" name="Left Brace 5"/>
          <p:cNvSpPr/>
          <p:nvPr/>
        </p:nvSpPr>
        <p:spPr>
          <a:xfrm>
            <a:off x="1447800" y="3905250"/>
            <a:ext cx="45719" cy="1600200"/>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 name="Straight Arrow Connector 9"/>
          <p:cNvCxnSpPr/>
          <p:nvPr/>
        </p:nvCxnSpPr>
        <p:spPr>
          <a:xfrm>
            <a:off x="1295400" y="6115050"/>
            <a:ext cx="228600"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191000" y="3307318"/>
            <a:ext cx="4800600" cy="369332"/>
          </a:xfrm>
          <a:prstGeom prst="rect">
            <a:avLst/>
          </a:prstGeom>
          <a:noFill/>
        </p:spPr>
        <p:txBody>
          <a:bodyPr wrap="square" rtlCol="0">
            <a:spAutoFit/>
          </a:bodyPr>
          <a:lstStyle/>
          <a:p>
            <a:r>
              <a:rPr lang="en-US" dirty="0" smtClean="0"/>
              <a:t>1</a:t>
            </a:r>
            <a:r>
              <a:rPr lang="en-US" baseline="30000" dirty="0" smtClean="0"/>
              <a:t>st</a:t>
            </a:r>
            <a:r>
              <a:rPr lang="en-US" dirty="0" smtClean="0"/>
              <a:t> two principal component vectors:    Pc</a:t>
            </a:r>
            <a:r>
              <a:rPr lang="en-US" baseline="-25000" dirty="0" smtClean="0"/>
              <a:t>2</a:t>
            </a:r>
            <a:r>
              <a:rPr lang="en-US" dirty="0" smtClean="0"/>
              <a:t>      Pc</a:t>
            </a:r>
            <a:r>
              <a:rPr lang="en-US" baseline="-25000" dirty="0" smtClean="0"/>
              <a:t>1</a:t>
            </a:r>
            <a:endParaRPr lang="en-US" baseline="-25000" dirty="0"/>
          </a:p>
        </p:txBody>
      </p:sp>
      <p:sp>
        <p:nvSpPr>
          <p:cNvPr id="12" name="TextBox 11"/>
          <p:cNvSpPr txBox="1"/>
          <p:nvPr/>
        </p:nvSpPr>
        <p:spPr>
          <a:xfrm>
            <a:off x="3810000" y="5498068"/>
            <a:ext cx="5181600" cy="369332"/>
          </a:xfrm>
          <a:prstGeom prst="rect">
            <a:avLst/>
          </a:prstGeom>
          <a:noFill/>
        </p:spPr>
        <p:txBody>
          <a:bodyPr wrap="square" rtlCol="0">
            <a:spAutoFit/>
          </a:bodyPr>
          <a:lstStyle/>
          <a:p>
            <a:r>
              <a:rPr lang="en-US" dirty="0" smtClean="0"/>
              <a:t>1</a:t>
            </a:r>
            <a:r>
              <a:rPr lang="en-US" baseline="30000" dirty="0" smtClean="0"/>
              <a:t>st</a:t>
            </a:r>
            <a:r>
              <a:rPr lang="en-US" dirty="0" smtClean="0"/>
              <a:t> two principal component </a:t>
            </a:r>
            <a:r>
              <a:rPr lang="en-US" dirty="0" err="1" smtClean="0"/>
              <a:t>eigenvalues</a:t>
            </a:r>
            <a:r>
              <a:rPr lang="en-US" dirty="0" smtClean="0"/>
              <a:t>:     </a:t>
            </a:r>
            <a:r>
              <a:rPr lang="en-US" dirty="0" smtClean="0">
                <a:latin typeface="Symbol" pitchFamily="18" charset="2"/>
              </a:rPr>
              <a:t>l</a:t>
            </a:r>
            <a:r>
              <a:rPr lang="en-US" baseline="-25000" dirty="0" smtClean="0"/>
              <a:t>2</a:t>
            </a:r>
            <a:r>
              <a:rPr lang="en-US" dirty="0" smtClean="0"/>
              <a:t>       </a:t>
            </a:r>
            <a:r>
              <a:rPr lang="en-US" dirty="0" smtClean="0">
                <a:latin typeface="Symbol" pitchFamily="18" charset="2"/>
              </a:rPr>
              <a:t>l</a:t>
            </a:r>
            <a:r>
              <a:rPr lang="en-US" baseline="-25000" dirty="0" smtClean="0"/>
              <a:t>1</a:t>
            </a:r>
            <a:endParaRPr lang="en-US" baseline="-25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0674"/>
            <a:ext cx="8458200" cy="1169551"/>
          </a:xfrm>
          <a:prstGeom prst="rect">
            <a:avLst/>
          </a:prstGeom>
          <a:noFill/>
        </p:spPr>
        <p:txBody>
          <a:bodyPr wrap="square" rtlCol="0">
            <a:spAutoFit/>
          </a:bodyPr>
          <a:lstStyle/>
          <a:p>
            <a:r>
              <a:rPr lang="en-US" sz="1400" b="1" dirty="0" smtClean="0"/>
              <a:t>The </a:t>
            </a:r>
            <a:r>
              <a:rPr lang="en-US" sz="1400" b="1" dirty="0"/>
              <a:t>p</a:t>
            </a:r>
            <a:r>
              <a:rPr lang="en-US" sz="1400" b="1" dirty="0" smtClean="0"/>
              <a:t>rincipal components is less than or equal to the number of original variables. The first principal component Pc</a:t>
            </a:r>
            <a:r>
              <a:rPr lang="en-US" sz="1400" b="1" baseline="-25000" dirty="0" smtClean="0"/>
              <a:t>1 </a:t>
            </a:r>
            <a:r>
              <a:rPr lang="en-US" sz="1400" b="1" dirty="0" smtClean="0"/>
              <a:t>has the largest possible variance i.e., it accounts for as much of the variability in the data as possible </a:t>
            </a:r>
            <a:r>
              <a:rPr lang="en-US" sz="1400" b="1" dirty="0" smtClean="0"/>
              <a:t>and the next </a:t>
            </a:r>
            <a:r>
              <a:rPr lang="en-US" sz="1400" b="1" dirty="0"/>
              <a:t>p</a:t>
            </a:r>
            <a:r>
              <a:rPr lang="en-US" sz="1400" b="1" dirty="0" smtClean="0"/>
              <a:t>rincipal component Pc</a:t>
            </a:r>
            <a:r>
              <a:rPr lang="en-US" sz="1400" b="1" baseline="-25000" dirty="0" smtClean="0"/>
              <a:t>2</a:t>
            </a:r>
            <a:r>
              <a:rPr lang="en-US" sz="1400" b="1" dirty="0" smtClean="0"/>
              <a:t> has the highest variance possible under the constraint that it is orthogonal to the preceding component.  The principal components are orthogonal because they are the eigenvectors of the covariance matrix, which is symmetric.</a:t>
            </a:r>
            <a:endParaRPr lang="en-US" sz="1400" b="1" baseline="-25000" dirty="0"/>
          </a:p>
        </p:txBody>
      </p:sp>
      <p:sp>
        <p:nvSpPr>
          <p:cNvPr id="3" name="TextBox 2"/>
          <p:cNvSpPr txBox="1"/>
          <p:nvPr/>
        </p:nvSpPr>
        <p:spPr>
          <a:xfrm>
            <a:off x="228600" y="1295400"/>
            <a:ext cx="1600200" cy="307777"/>
          </a:xfrm>
          <a:prstGeom prst="rect">
            <a:avLst/>
          </a:prstGeom>
          <a:noFill/>
        </p:spPr>
        <p:txBody>
          <a:bodyPr wrap="square" rtlCol="0">
            <a:spAutoFit/>
          </a:bodyPr>
          <a:lstStyle/>
          <a:p>
            <a:r>
              <a:rPr lang="en-US" sz="1400" b="1" dirty="0" smtClean="0"/>
              <a:t>Graphically:</a:t>
            </a:r>
            <a:endParaRPr lang="en-US" sz="1400" b="1" dirty="0"/>
          </a:p>
        </p:txBody>
      </p:sp>
      <p:sp>
        <p:nvSpPr>
          <p:cNvPr id="4" name="Oval 3"/>
          <p:cNvSpPr/>
          <p:nvPr/>
        </p:nvSpPr>
        <p:spPr>
          <a:xfrm>
            <a:off x="1066800" y="1981200"/>
            <a:ext cx="3276600" cy="38100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2697480" y="1676400"/>
            <a:ext cx="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38200" y="2179320"/>
            <a:ext cx="36118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419600" y="1992868"/>
            <a:ext cx="609600" cy="369332"/>
          </a:xfrm>
          <a:prstGeom prst="rect">
            <a:avLst/>
          </a:prstGeom>
          <a:noFill/>
        </p:spPr>
        <p:txBody>
          <a:bodyPr wrap="square" rtlCol="0">
            <a:spAutoFit/>
          </a:bodyPr>
          <a:lstStyle/>
          <a:p>
            <a:r>
              <a:rPr lang="en-US" dirty="0" smtClean="0"/>
              <a:t>Pc</a:t>
            </a:r>
            <a:r>
              <a:rPr lang="en-US" baseline="-25000" dirty="0" smtClean="0"/>
              <a:t>1</a:t>
            </a:r>
            <a:endParaRPr lang="en-US" dirty="0"/>
          </a:p>
        </p:txBody>
      </p:sp>
      <p:sp>
        <p:nvSpPr>
          <p:cNvPr id="10" name="TextBox 9"/>
          <p:cNvSpPr txBox="1"/>
          <p:nvPr/>
        </p:nvSpPr>
        <p:spPr>
          <a:xfrm>
            <a:off x="2438400" y="1383268"/>
            <a:ext cx="609600" cy="369332"/>
          </a:xfrm>
          <a:prstGeom prst="rect">
            <a:avLst/>
          </a:prstGeom>
          <a:noFill/>
        </p:spPr>
        <p:txBody>
          <a:bodyPr wrap="square" rtlCol="0">
            <a:spAutoFit/>
          </a:bodyPr>
          <a:lstStyle/>
          <a:p>
            <a:r>
              <a:rPr lang="en-US" dirty="0" smtClean="0"/>
              <a:t>Pc</a:t>
            </a:r>
            <a:r>
              <a:rPr lang="en-US" baseline="-25000" dirty="0"/>
              <a:t>2</a:t>
            </a:r>
            <a:endParaRPr lang="en-US" dirty="0"/>
          </a:p>
        </p:txBody>
      </p:sp>
      <p:cxnSp>
        <p:nvCxnSpPr>
          <p:cNvPr id="12" name="Straight Connector 11"/>
          <p:cNvCxnSpPr/>
          <p:nvPr/>
        </p:nvCxnSpPr>
        <p:spPr>
          <a:xfrm>
            <a:off x="868680" y="1981200"/>
            <a:ext cx="18288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81000" y="1840468"/>
            <a:ext cx="457200" cy="369332"/>
          </a:xfrm>
          <a:prstGeom prst="rect">
            <a:avLst/>
          </a:prstGeom>
          <a:noFill/>
        </p:spPr>
        <p:txBody>
          <a:bodyPr wrap="square" rtlCol="0">
            <a:spAutoFit/>
          </a:bodyPr>
          <a:lstStyle/>
          <a:p>
            <a:r>
              <a:rPr lang="en-US" dirty="0" smtClean="0">
                <a:latin typeface="Symbol" pitchFamily="18" charset="2"/>
              </a:rPr>
              <a:t>l</a:t>
            </a:r>
            <a:r>
              <a:rPr lang="en-US" baseline="-25000" dirty="0" smtClean="0"/>
              <a:t>2</a:t>
            </a:r>
            <a:endParaRPr lang="en-US" baseline="-25000" dirty="0"/>
          </a:p>
        </p:txBody>
      </p:sp>
      <p:cxnSp>
        <p:nvCxnSpPr>
          <p:cNvPr id="16" name="Straight Arrow Connector 15"/>
          <p:cNvCxnSpPr/>
          <p:nvPr/>
        </p:nvCxnSpPr>
        <p:spPr>
          <a:xfrm>
            <a:off x="914400" y="1981200"/>
            <a:ext cx="0" cy="182880"/>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343400" y="22098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697480" y="2514600"/>
            <a:ext cx="1645920" cy="0"/>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276600" y="2450068"/>
            <a:ext cx="457200" cy="369332"/>
          </a:xfrm>
          <a:prstGeom prst="rect">
            <a:avLst/>
          </a:prstGeom>
          <a:noFill/>
        </p:spPr>
        <p:txBody>
          <a:bodyPr wrap="square" rtlCol="0">
            <a:spAutoFit/>
          </a:bodyPr>
          <a:lstStyle/>
          <a:p>
            <a:r>
              <a:rPr lang="en-US" dirty="0" smtClean="0">
                <a:latin typeface="Symbol" pitchFamily="18" charset="2"/>
              </a:rPr>
              <a:t>l</a:t>
            </a:r>
            <a:r>
              <a:rPr lang="en-US" baseline="-25000" dirty="0"/>
              <a:t>1</a:t>
            </a:r>
          </a:p>
        </p:txBody>
      </p:sp>
      <p:pic>
        <p:nvPicPr>
          <p:cNvPr id="18434" name="Picture 2" descr="C:\Users\jvictor\Documents\dummy\Earthquakes\PC\HELP\PC1.png"/>
          <p:cNvPicPr>
            <a:picLocks noChangeAspect="1" noChangeArrowheads="1"/>
          </p:cNvPicPr>
          <p:nvPr/>
        </p:nvPicPr>
        <p:blipFill>
          <a:blip r:embed="rId2" cstate="print"/>
          <a:srcRect/>
          <a:stretch>
            <a:fillRect/>
          </a:stretch>
        </p:blipFill>
        <p:spPr bwMode="auto">
          <a:xfrm>
            <a:off x="2071688" y="3787775"/>
            <a:ext cx="676275" cy="1838325"/>
          </a:xfrm>
          <a:prstGeom prst="rect">
            <a:avLst/>
          </a:prstGeom>
          <a:noFill/>
        </p:spPr>
      </p:pic>
      <p:pic>
        <p:nvPicPr>
          <p:cNvPr id="18435" name="Picture 3" descr="C:\Users\jvictor\Documents\dummy\Earthquakes\PC\HELP\PC2.png"/>
          <p:cNvPicPr>
            <a:picLocks noChangeAspect="1" noChangeArrowheads="1"/>
          </p:cNvPicPr>
          <p:nvPr/>
        </p:nvPicPr>
        <p:blipFill>
          <a:blip r:embed="rId3" cstate="print"/>
          <a:srcRect/>
          <a:stretch>
            <a:fillRect/>
          </a:stretch>
        </p:blipFill>
        <p:spPr bwMode="auto">
          <a:xfrm>
            <a:off x="2743199" y="3764280"/>
            <a:ext cx="673656" cy="1874520"/>
          </a:xfrm>
          <a:prstGeom prst="rect">
            <a:avLst/>
          </a:prstGeom>
          <a:noFill/>
        </p:spPr>
      </p:pic>
      <p:sp>
        <p:nvSpPr>
          <p:cNvPr id="24" name="Rectangle 23"/>
          <p:cNvSpPr/>
          <p:nvPr/>
        </p:nvSpPr>
        <p:spPr>
          <a:xfrm>
            <a:off x="2194381" y="3429000"/>
            <a:ext cx="1082219" cy="369332"/>
          </a:xfrm>
          <a:prstGeom prst="rect">
            <a:avLst/>
          </a:prstGeom>
        </p:spPr>
        <p:txBody>
          <a:bodyPr wrap="none">
            <a:spAutoFit/>
          </a:bodyPr>
          <a:lstStyle/>
          <a:p>
            <a:r>
              <a:rPr lang="en-US" dirty="0" smtClean="0"/>
              <a:t>Pc</a:t>
            </a:r>
            <a:r>
              <a:rPr lang="en-US" baseline="-25000" dirty="0"/>
              <a:t>1</a:t>
            </a:r>
            <a:r>
              <a:rPr lang="en-US" dirty="0" smtClean="0"/>
              <a:t>      Pc</a:t>
            </a:r>
            <a:r>
              <a:rPr lang="en-US" baseline="-25000" dirty="0"/>
              <a:t>2</a:t>
            </a:r>
            <a:endParaRPr lang="en-US" dirty="0"/>
          </a:p>
        </p:txBody>
      </p:sp>
      <p:pic>
        <p:nvPicPr>
          <p:cNvPr id="18436" name="Picture 4" descr="C:\Users\jvictor\Documents\dummy\Earthquakes\PC\HELP\Anal.png"/>
          <p:cNvPicPr>
            <a:picLocks noChangeAspect="1" noChangeArrowheads="1"/>
          </p:cNvPicPr>
          <p:nvPr/>
        </p:nvPicPr>
        <p:blipFill>
          <a:blip r:embed="rId4" cstate="print"/>
          <a:srcRect/>
          <a:stretch>
            <a:fillRect/>
          </a:stretch>
        </p:blipFill>
        <p:spPr bwMode="auto">
          <a:xfrm>
            <a:off x="3569850" y="3764280"/>
            <a:ext cx="697350" cy="1874520"/>
          </a:xfrm>
          <a:prstGeom prst="rect">
            <a:avLst/>
          </a:prstGeom>
          <a:noFill/>
          <a:ln>
            <a:solidFill>
              <a:schemeClr val="tx1"/>
            </a:solidFill>
          </a:ln>
        </p:spPr>
      </p:pic>
      <p:sp>
        <p:nvSpPr>
          <p:cNvPr id="26" name="Rectangle 25"/>
          <p:cNvSpPr/>
          <p:nvPr/>
        </p:nvSpPr>
        <p:spPr>
          <a:xfrm>
            <a:off x="2057400" y="3782568"/>
            <a:ext cx="1371600" cy="18562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81000" y="4495800"/>
            <a:ext cx="1676400" cy="307777"/>
          </a:xfrm>
          <a:prstGeom prst="rect">
            <a:avLst/>
          </a:prstGeom>
          <a:noFill/>
        </p:spPr>
        <p:txBody>
          <a:bodyPr wrap="square" rtlCol="0">
            <a:spAutoFit/>
          </a:bodyPr>
          <a:lstStyle/>
          <a:p>
            <a:r>
              <a:rPr lang="en-US" sz="1400" b="1" dirty="0" smtClean="0"/>
              <a:t>Feature Vector [V</a:t>
            </a:r>
            <a:r>
              <a:rPr lang="en-US" sz="1400" b="1" dirty="0"/>
              <a:t>]</a:t>
            </a:r>
            <a:r>
              <a:rPr lang="en-US" sz="1400" b="1" dirty="0" smtClean="0"/>
              <a:t> =</a:t>
            </a:r>
            <a:endParaRPr lang="en-US" sz="1400" b="1" dirty="0"/>
          </a:p>
        </p:txBody>
      </p:sp>
      <p:sp>
        <p:nvSpPr>
          <p:cNvPr id="28" name="TextBox 27"/>
          <p:cNvSpPr txBox="1"/>
          <p:nvPr/>
        </p:nvSpPr>
        <p:spPr>
          <a:xfrm>
            <a:off x="4343400" y="2895600"/>
            <a:ext cx="4648200" cy="2462213"/>
          </a:xfrm>
          <a:prstGeom prst="rect">
            <a:avLst/>
          </a:prstGeom>
          <a:noFill/>
        </p:spPr>
        <p:txBody>
          <a:bodyPr wrap="square" rtlCol="0">
            <a:spAutoFit/>
          </a:bodyPr>
          <a:lstStyle/>
          <a:p>
            <a:r>
              <a:rPr lang="en-US" sz="1400" b="1" dirty="0" smtClean="0"/>
              <a:t>Then construct an Adjusted Data Matrix from the Brine Data Matrix by subtracting the mean of each column and then dividing the standard deviation of the each column.</a:t>
            </a:r>
          </a:p>
          <a:p>
            <a:endParaRPr lang="en-US" sz="1400" b="1" dirty="0" smtClean="0"/>
          </a:p>
          <a:p>
            <a:r>
              <a:rPr lang="en-US" sz="1400" b="1" dirty="0" smtClean="0"/>
              <a:t>Adjusted Data Matrix [Am] = [  (</a:t>
            </a:r>
            <a:r>
              <a:rPr lang="en-US" sz="1400" b="1" dirty="0" err="1" smtClean="0"/>
              <a:t>X</a:t>
            </a:r>
            <a:r>
              <a:rPr lang="en-US" sz="1400" b="1" baseline="-25000" dirty="0" err="1" smtClean="0"/>
              <a:t>ik</a:t>
            </a:r>
            <a:r>
              <a:rPr lang="en-US" sz="1400" b="1" dirty="0" smtClean="0"/>
              <a:t> – </a:t>
            </a:r>
            <a:r>
              <a:rPr lang="en-US" sz="1400" b="1" dirty="0" err="1" smtClean="0"/>
              <a:t>X</a:t>
            </a:r>
            <a:r>
              <a:rPr lang="en-US" sz="1400" b="1" baseline="-25000" dirty="0" err="1"/>
              <a:t>k</a:t>
            </a:r>
            <a:r>
              <a:rPr lang="en-US" sz="1400" b="1" dirty="0" smtClean="0"/>
              <a:t>) / </a:t>
            </a:r>
            <a:r>
              <a:rPr lang="en-US" sz="1400" b="1" dirty="0" err="1" smtClean="0">
                <a:latin typeface="Symbol" pitchFamily="18" charset="2"/>
              </a:rPr>
              <a:t>s</a:t>
            </a:r>
            <a:r>
              <a:rPr lang="en-US" sz="1400" b="1" baseline="-25000" dirty="0" err="1" smtClean="0"/>
              <a:t>k</a:t>
            </a:r>
            <a:r>
              <a:rPr lang="en-US" sz="1400" b="1" baseline="-25000" dirty="0" smtClean="0"/>
              <a:t> </a:t>
            </a:r>
            <a:r>
              <a:rPr lang="en-US" sz="1400" b="1" dirty="0" smtClean="0"/>
              <a:t>]</a:t>
            </a:r>
          </a:p>
          <a:p>
            <a:endParaRPr lang="en-US" sz="1400" dirty="0"/>
          </a:p>
          <a:p>
            <a:r>
              <a:rPr lang="en-US" sz="1400" b="1" dirty="0" smtClean="0"/>
              <a:t>where </a:t>
            </a:r>
            <a:r>
              <a:rPr lang="en-US" sz="1400" b="1" dirty="0" err="1" smtClean="0"/>
              <a:t>X</a:t>
            </a:r>
            <a:r>
              <a:rPr lang="en-US" sz="1400" b="1" baseline="-25000" dirty="0" err="1"/>
              <a:t>k</a:t>
            </a:r>
            <a:r>
              <a:rPr lang="en-US" sz="1400" b="1" dirty="0" smtClean="0"/>
              <a:t> is the mean</a:t>
            </a:r>
            <a:r>
              <a:rPr lang="en-US" sz="1400" b="1" dirty="0" smtClean="0"/>
              <a:t> of brine data column k</a:t>
            </a:r>
          </a:p>
          <a:p>
            <a:r>
              <a:rPr lang="en-US" sz="1400" b="1" dirty="0"/>
              <a:t> </a:t>
            </a:r>
            <a:r>
              <a:rPr lang="en-US" sz="1400" b="1" dirty="0" smtClean="0"/>
              <a:t>            </a:t>
            </a:r>
            <a:r>
              <a:rPr lang="en-US" sz="1400" b="1" dirty="0" err="1" smtClean="0"/>
              <a:t>X</a:t>
            </a:r>
            <a:r>
              <a:rPr lang="en-US" sz="1400" b="1" baseline="-25000" dirty="0" err="1" smtClean="0"/>
              <a:t>ik</a:t>
            </a:r>
            <a:r>
              <a:rPr lang="en-US" sz="1400" b="1" baseline="-25000" dirty="0" smtClean="0"/>
              <a:t> </a:t>
            </a:r>
            <a:r>
              <a:rPr lang="en-US" sz="1400" b="1" dirty="0" smtClean="0"/>
              <a:t>is the individual brine data; </a:t>
            </a:r>
            <a:r>
              <a:rPr lang="en-US" sz="1400" b="1" dirty="0" err="1" smtClean="0"/>
              <a:t>i</a:t>
            </a:r>
            <a:r>
              <a:rPr lang="en-US" sz="1400" b="1" dirty="0" smtClean="0"/>
              <a:t>=well, k=brine data</a:t>
            </a:r>
          </a:p>
          <a:p>
            <a:r>
              <a:rPr lang="en-US" sz="1400" b="1" dirty="0"/>
              <a:t> </a:t>
            </a:r>
            <a:r>
              <a:rPr lang="en-US" sz="1400" b="1" dirty="0" smtClean="0"/>
              <a:t>            </a:t>
            </a:r>
            <a:r>
              <a:rPr lang="en-US" sz="1400" b="1" dirty="0" err="1" smtClean="0">
                <a:latin typeface="Symbol" pitchFamily="18" charset="2"/>
              </a:rPr>
              <a:t>s</a:t>
            </a:r>
            <a:r>
              <a:rPr lang="en-US" sz="1400" b="1" baseline="-25000" dirty="0" err="1" smtClean="0"/>
              <a:t>j</a:t>
            </a:r>
            <a:r>
              <a:rPr lang="en-US" sz="1400" b="1" baseline="-25000" dirty="0" err="1"/>
              <a:t>k</a:t>
            </a:r>
            <a:r>
              <a:rPr lang="en-US" sz="1400" b="1" dirty="0" err="1" smtClean="0"/>
              <a:t>is</a:t>
            </a:r>
            <a:r>
              <a:rPr lang="en-US" sz="1400" b="1" dirty="0" smtClean="0"/>
              <a:t> the standard deviation of the brine data column</a:t>
            </a:r>
          </a:p>
          <a:p>
            <a:r>
              <a:rPr lang="en-US" sz="1400" b="1" dirty="0"/>
              <a:t> </a:t>
            </a:r>
            <a:r>
              <a:rPr lang="en-US" sz="1400" b="1" dirty="0" smtClean="0"/>
              <a:t>               </a:t>
            </a:r>
          </a:p>
          <a:p>
            <a:r>
              <a:rPr lang="en-US" sz="1400" b="1" dirty="0"/>
              <a:t> </a:t>
            </a:r>
            <a:r>
              <a:rPr lang="en-US" sz="1400" b="1" dirty="0" smtClean="0"/>
              <a:t>              </a:t>
            </a:r>
            <a:endParaRPr lang="en-US" sz="1400" b="1" baseline="-25000" dirty="0"/>
          </a:p>
        </p:txBody>
      </p:sp>
      <p:sp>
        <p:nvSpPr>
          <p:cNvPr id="29" name="TextBox 28"/>
          <p:cNvSpPr txBox="1"/>
          <p:nvPr/>
        </p:nvSpPr>
        <p:spPr>
          <a:xfrm>
            <a:off x="304800" y="2895600"/>
            <a:ext cx="3962400" cy="523220"/>
          </a:xfrm>
          <a:prstGeom prst="rect">
            <a:avLst/>
          </a:prstGeom>
          <a:noFill/>
        </p:spPr>
        <p:txBody>
          <a:bodyPr wrap="square" rtlCol="0">
            <a:spAutoFit/>
          </a:bodyPr>
          <a:lstStyle/>
          <a:p>
            <a:r>
              <a:rPr lang="en-US" sz="1400" b="1" dirty="0" smtClean="0"/>
              <a:t>Construct a Feature Vector from the 1</a:t>
            </a:r>
            <a:r>
              <a:rPr lang="en-US" sz="1400" b="1" baseline="30000" dirty="0" smtClean="0"/>
              <a:t>st</a:t>
            </a:r>
            <a:r>
              <a:rPr lang="en-US" sz="1400" b="1" dirty="0" smtClean="0"/>
              <a:t> two principal components.</a:t>
            </a:r>
            <a:endParaRPr lang="en-US" sz="1400" b="1" dirty="0"/>
          </a:p>
        </p:txBody>
      </p:sp>
      <p:sp>
        <p:nvSpPr>
          <p:cNvPr id="30" name="TextBox 29"/>
          <p:cNvSpPr txBox="1"/>
          <p:nvPr/>
        </p:nvSpPr>
        <p:spPr>
          <a:xfrm>
            <a:off x="76200" y="5791201"/>
            <a:ext cx="8991600" cy="738664"/>
          </a:xfrm>
          <a:prstGeom prst="rect">
            <a:avLst/>
          </a:prstGeom>
          <a:noFill/>
        </p:spPr>
        <p:txBody>
          <a:bodyPr wrap="square" rtlCol="0">
            <a:spAutoFit/>
          </a:bodyPr>
          <a:lstStyle/>
          <a:p>
            <a:r>
              <a:rPr lang="en-US" sz="1400" b="1" dirty="0" smtClean="0"/>
              <a:t>Compute the Principal Components Scores [PC Scores] matrix as the Adjusted Data matrix times the Feature Vector.</a:t>
            </a:r>
          </a:p>
          <a:p>
            <a:r>
              <a:rPr lang="en-US" sz="1400" b="1" dirty="0" smtClean="0"/>
              <a:t>      [PC Scores] = [</a:t>
            </a:r>
            <a:r>
              <a:rPr lang="en-US" sz="1400" b="1" dirty="0" smtClean="0"/>
              <a:t>Am]  X  [V]</a:t>
            </a:r>
          </a:p>
          <a:p>
            <a:r>
              <a:rPr lang="en-US" sz="1400" b="1" dirty="0" smtClean="0"/>
              <a:t>The [PC Scores] converts the multi dimensional matrix into a 2 dimensional matrix. </a:t>
            </a:r>
            <a:endParaRPr lang="en-US" dirty="0"/>
          </a:p>
        </p:txBody>
      </p:sp>
      <p:cxnSp>
        <p:nvCxnSpPr>
          <p:cNvPr id="31" name="Straight Connector 30"/>
          <p:cNvCxnSpPr/>
          <p:nvPr/>
        </p:nvCxnSpPr>
        <p:spPr>
          <a:xfrm>
            <a:off x="7101840" y="3810000"/>
            <a:ext cx="137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919472" y="4233672"/>
            <a:ext cx="10972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jvictor\Documents\dummy\Earthquakes\PC\HELP\K-State-2015-07-27_Xplot.png"/>
          <p:cNvPicPr>
            <a:picLocks noChangeAspect="1" noChangeArrowheads="1"/>
          </p:cNvPicPr>
          <p:nvPr/>
        </p:nvPicPr>
        <p:blipFill>
          <a:blip r:embed="rId2" cstate="print"/>
          <a:srcRect/>
          <a:stretch>
            <a:fillRect/>
          </a:stretch>
        </p:blipFill>
        <p:spPr bwMode="auto">
          <a:xfrm>
            <a:off x="669982" y="76200"/>
            <a:ext cx="6510393" cy="4495800"/>
          </a:xfrm>
          <a:prstGeom prst="rect">
            <a:avLst/>
          </a:prstGeom>
          <a:noFill/>
        </p:spPr>
      </p:pic>
      <p:pic>
        <p:nvPicPr>
          <p:cNvPr id="3" name="Picture 2" descr="C:\Users\jvictor\Documents\dummy\Earthquakes\PC\HELP\PC1.png"/>
          <p:cNvPicPr>
            <a:picLocks noChangeAspect="1" noChangeArrowheads="1"/>
          </p:cNvPicPr>
          <p:nvPr/>
        </p:nvPicPr>
        <p:blipFill>
          <a:blip r:embed="rId3" cstate="print"/>
          <a:srcRect/>
          <a:stretch>
            <a:fillRect/>
          </a:stretch>
        </p:blipFill>
        <p:spPr bwMode="auto">
          <a:xfrm>
            <a:off x="2757488" y="4854575"/>
            <a:ext cx="676275" cy="1838325"/>
          </a:xfrm>
          <a:prstGeom prst="rect">
            <a:avLst/>
          </a:prstGeom>
          <a:noFill/>
        </p:spPr>
      </p:pic>
      <p:pic>
        <p:nvPicPr>
          <p:cNvPr id="4" name="Picture 3" descr="C:\Users\jvictor\Documents\dummy\Earthquakes\PC\HELP\PC2.png"/>
          <p:cNvPicPr>
            <a:picLocks noChangeAspect="1" noChangeArrowheads="1"/>
          </p:cNvPicPr>
          <p:nvPr/>
        </p:nvPicPr>
        <p:blipFill>
          <a:blip r:embed="rId4" cstate="print"/>
          <a:srcRect/>
          <a:stretch>
            <a:fillRect/>
          </a:stretch>
        </p:blipFill>
        <p:spPr bwMode="auto">
          <a:xfrm>
            <a:off x="3428999" y="4831080"/>
            <a:ext cx="673656" cy="1874520"/>
          </a:xfrm>
          <a:prstGeom prst="rect">
            <a:avLst/>
          </a:prstGeom>
          <a:noFill/>
        </p:spPr>
      </p:pic>
      <p:sp>
        <p:nvSpPr>
          <p:cNvPr id="5" name="Rectangle 4"/>
          <p:cNvSpPr/>
          <p:nvPr/>
        </p:nvSpPr>
        <p:spPr>
          <a:xfrm>
            <a:off x="2880181" y="4495800"/>
            <a:ext cx="1082219" cy="369332"/>
          </a:xfrm>
          <a:prstGeom prst="rect">
            <a:avLst/>
          </a:prstGeom>
        </p:spPr>
        <p:txBody>
          <a:bodyPr wrap="none">
            <a:spAutoFit/>
          </a:bodyPr>
          <a:lstStyle/>
          <a:p>
            <a:r>
              <a:rPr lang="en-US" dirty="0" smtClean="0"/>
              <a:t>Pc</a:t>
            </a:r>
            <a:r>
              <a:rPr lang="en-US" baseline="-25000" dirty="0"/>
              <a:t>1</a:t>
            </a:r>
            <a:r>
              <a:rPr lang="en-US" dirty="0" smtClean="0"/>
              <a:t>      Pc</a:t>
            </a:r>
            <a:r>
              <a:rPr lang="en-US" baseline="-25000" dirty="0"/>
              <a:t>2</a:t>
            </a:r>
            <a:endParaRPr lang="en-US" dirty="0"/>
          </a:p>
        </p:txBody>
      </p:sp>
      <p:pic>
        <p:nvPicPr>
          <p:cNvPr id="6" name="Picture 4" descr="C:\Users\jvictor\Documents\dummy\Earthquakes\PC\HELP\Anal.png"/>
          <p:cNvPicPr>
            <a:picLocks noChangeAspect="1" noChangeArrowheads="1"/>
          </p:cNvPicPr>
          <p:nvPr/>
        </p:nvPicPr>
        <p:blipFill>
          <a:blip r:embed="rId5" cstate="print"/>
          <a:srcRect/>
          <a:stretch>
            <a:fillRect/>
          </a:stretch>
        </p:blipFill>
        <p:spPr bwMode="auto">
          <a:xfrm>
            <a:off x="4255650" y="4831080"/>
            <a:ext cx="697350" cy="1874520"/>
          </a:xfrm>
          <a:prstGeom prst="rect">
            <a:avLst/>
          </a:prstGeom>
          <a:noFill/>
          <a:ln>
            <a:solidFill>
              <a:schemeClr val="tx1"/>
            </a:solidFill>
          </a:ln>
        </p:spPr>
      </p:pic>
      <p:sp>
        <p:nvSpPr>
          <p:cNvPr id="7" name="Rectangle 6"/>
          <p:cNvSpPr/>
          <p:nvPr/>
        </p:nvSpPr>
        <p:spPr>
          <a:xfrm>
            <a:off x="2743200" y="4849368"/>
            <a:ext cx="1371600" cy="18562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66800" y="5562600"/>
            <a:ext cx="1676400" cy="307777"/>
          </a:xfrm>
          <a:prstGeom prst="rect">
            <a:avLst/>
          </a:prstGeom>
          <a:noFill/>
        </p:spPr>
        <p:txBody>
          <a:bodyPr wrap="square" rtlCol="0">
            <a:spAutoFit/>
          </a:bodyPr>
          <a:lstStyle/>
          <a:p>
            <a:r>
              <a:rPr lang="en-US" sz="1400" b="1" dirty="0" smtClean="0"/>
              <a:t>Feature Vector [V</a:t>
            </a:r>
            <a:r>
              <a:rPr lang="en-US" sz="1400" b="1" dirty="0"/>
              <a:t>]</a:t>
            </a:r>
            <a:r>
              <a:rPr lang="en-US" sz="1400" b="1" dirty="0" smtClean="0"/>
              <a:t> =</a:t>
            </a:r>
            <a:endParaRPr lang="en-US" sz="1400" b="1" dirty="0"/>
          </a:p>
        </p:txBody>
      </p:sp>
      <p:sp>
        <p:nvSpPr>
          <p:cNvPr id="9" name="TextBox 8"/>
          <p:cNvSpPr txBox="1"/>
          <p:nvPr/>
        </p:nvSpPr>
        <p:spPr>
          <a:xfrm>
            <a:off x="6553200" y="1676400"/>
            <a:ext cx="2209800" cy="738664"/>
          </a:xfrm>
          <a:prstGeom prst="rect">
            <a:avLst/>
          </a:prstGeom>
          <a:noFill/>
        </p:spPr>
        <p:txBody>
          <a:bodyPr wrap="square" rtlCol="0">
            <a:spAutoFit/>
          </a:bodyPr>
          <a:lstStyle/>
          <a:p>
            <a:r>
              <a:rPr lang="en-US" sz="1400" b="1" dirty="0" smtClean="0"/>
              <a:t>The Principal Component Scores Matrix [PC Scores] are gray diamonds.</a:t>
            </a:r>
            <a:endParaRPr lang="en-US" sz="1400" b="1" dirty="0"/>
          </a:p>
        </p:txBody>
      </p:sp>
      <p:cxnSp>
        <p:nvCxnSpPr>
          <p:cNvPr id="11" name="Straight Arrow Connector 10"/>
          <p:cNvCxnSpPr/>
          <p:nvPr/>
        </p:nvCxnSpPr>
        <p:spPr>
          <a:xfrm flipH="1">
            <a:off x="5715000" y="1847088"/>
            <a:ext cx="838200"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105400" y="4724400"/>
            <a:ext cx="3581400" cy="1815882"/>
          </a:xfrm>
          <a:prstGeom prst="rect">
            <a:avLst/>
          </a:prstGeom>
          <a:noFill/>
        </p:spPr>
        <p:txBody>
          <a:bodyPr wrap="square" rtlCol="0">
            <a:spAutoFit/>
          </a:bodyPr>
          <a:lstStyle/>
          <a:p>
            <a:r>
              <a:rPr lang="en-US" sz="1400" b="1" dirty="0" smtClean="0"/>
              <a:t>The Feature Vector is represented as colored lines around a red unit circle, where each Feature Vector row is normalized to 1, i.e. </a:t>
            </a:r>
          </a:p>
          <a:p>
            <a:endParaRPr lang="en-US" sz="1400" b="1" dirty="0"/>
          </a:p>
          <a:p>
            <a:r>
              <a:rPr lang="en-US" sz="1400" b="1" dirty="0" err="1" smtClean="0"/>
              <a:t>X</a:t>
            </a:r>
            <a:r>
              <a:rPr lang="en-US" sz="1400" b="1" baseline="-25000" dirty="0" err="1" smtClean="0"/>
              <a:t>k</a:t>
            </a:r>
            <a:r>
              <a:rPr lang="en-US" sz="1400" b="1" dirty="0" smtClean="0"/>
              <a:t> = Pc</a:t>
            </a:r>
            <a:r>
              <a:rPr lang="en-US" sz="1400" b="1" baseline="-25000" dirty="0" smtClean="0"/>
              <a:t>1k</a:t>
            </a:r>
            <a:r>
              <a:rPr lang="en-US" sz="1400" b="1" dirty="0" smtClean="0"/>
              <a:t> / (Pc</a:t>
            </a:r>
            <a:r>
              <a:rPr lang="en-US" sz="1400" b="1" baseline="-25000" dirty="0" smtClean="0"/>
              <a:t>1k</a:t>
            </a:r>
            <a:r>
              <a:rPr lang="en-US" sz="1400" b="1" baseline="30000" dirty="0" smtClean="0"/>
              <a:t>2</a:t>
            </a:r>
            <a:r>
              <a:rPr lang="en-US" sz="1400" b="1" dirty="0" smtClean="0"/>
              <a:t> + Pc</a:t>
            </a:r>
            <a:r>
              <a:rPr lang="en-US" sz="1400" b="1" baseline="-25000" dirty="0" smtClean="0"/>
              <a:t>2k</a:t>
            </a:r>
            <a:r>
              <a:rPr lang="en-US" sz="1400" b="1" baseline="30000" dirty="0" smtClean="0"/>
              <a:t>2</a:t>
            </a:r>
            <a:r>
              <a:rPr lang="en-US" sz="1400" b="1" dirty="0" smtClean="0"/>
              <a:t>)</a:t>
            </a:r>
            <a:r>
              <a:rPr lang="en-US" sz="1400" b="1" baseline="30000" dirty="0" smtClean="0"/>
              <a:t>0.5</a:t>
            </a:r>
            <a:r>
              <a:rPr lang="en-US" sz="1400" b="1" dirty="0" smtClean="0"/>
              <a:t> </a:t>
            </a:r>
          </a:p>
          <a:p>
            <a:r>
              <a:rPr lang="en-US" sz="1400" b="1" dirty="0" err="1" smtClean="0"/>
              <a:t>Y</a:t>
            </a:r>
            <a:r>
              <a:rPr lang="en-US" sz="1400" b="1" baseline="-25000" dirty="0" err="1" smtClean="0"/>
              <a:t>k</a:t>
            </a:r>
            <a:r>
              <a:rPr lang="en-US" sz="1400" b="1" dirty="0" smtClean="0"/>
              <a:t> = Pc</a:t>
            </a:r>
            <a:r>
              <a:rPr lang="en-US" sz="1400" b="1" baseline="-25000" dirty="0" smtClean="0"/>
              <a:t>2k</a:t>
            </a:r>
            <a:r>
              <a:rPr lang="en-US" sz="1400" b="1" dirty="0" smtClean="0"/>
              <a:t> / (Pc</a:t>
            </a:r>
            <a:r>
              <a:rPr lang="en-US" sz="1400" b="1" baseline="-25000" dirty="0" smtClean="0"/>
              <a:t>1k</a:t>
            </a:r>
            <a:r>
              <a:rPr lang="en-US" sz="1400" b="1" baseline="30000" dirty="0" smtClean="0"/>
              <a:t>2</a:t>
            </a:r>
            <a:r>
              <a:rPr lang="en-US" sz="1400" b="1" dirty="0" smtClean="0"/>
              <a:t> + Pc</a:t>
            </a:r>
            <a:r>
              <a:rPr lang="en-US" sz="1400" b="1" baseline="-25000" dirty="0" smtClean="0"/>
              <a:t>2k</a:t>
            </a:r>
            <a:r>
              <a:rPr lang="en-US" sz="1400" b="1" baseline="30000" dirty="0" smtClean="0"/>
              <a:t>2</a:t>
            </a:r>
            <a:r>
              <a:rPr lang="en-US" sz="1400" b="1" dirty="0" smtClean="0"/>
              <a:t>)</a:t>
            </a:r>
            <a:r>
              <a:rPr lang="en-US" sz="1400" b="1" baseline="30000" dirty="0" smtClean="0"/>
              <a:t>0.5</a:t>
            </a:r>
            <a:r>
              <a:rPr lang="en-US" sz="1400" b="1" dirty="0" smtClean="0"/>
              <a:t> </a:t>
            </a:r>
          </a:p>
          <a:p>
            <a:endParaRPr lang="en-US" sz="1400" b="1" dirty="0" smtClean="0"/>
          </a:p>
          <a:p>
            <a:r>
              <a:rPr lang="en-US" sz="1400" b="1" dirty="0" smtClean="0"/>
              <a:t>where k is the </a:t>
            </a:r>
            <a:r>
              <a:rPr lang="en-US" sz="1400" b="1" dirty="0" err="1" smtClean="0"/>
              <a:t>analyte</a:t>
            </a:r>
            <a:r>
              <a:rPr lang="en-US" sz="1400" b="1" dirty="0" smtClean="0"/>
              <a:t> being computed.</a:t>
            </a:r>
          </a:p>
        </p:txBody>
      </p:sp>
      <p:cxnSp>
        <p:nvCxnSpPr>
          <p:cNvPr id="14" name="Straight Arrow Connector 13"/>
          <p:cNvCxnSpPr/>
          <p:nvPr/>
        </p:nvCxnSpPr>
        <p:spPr>
          <a:xfrm flipH="1" flipV="1">
            <a:off x="4191000" y="3048000"/>
            <a:ext cx="1143000" cy="16764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743200" y="5334000"/>
            <a:ext cx="2209800" cy="1828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581400" y="2971800"/>
            <a:ext cx="914400" cy="276999"/>
          </a:xfrm>
          <a:prstGeom prst="rect">
            <a:avLst/>
          </a:prstGeom>
          <a:noFill/>
        </p:spPr>
        <p:txBody>
          <a:bodyPr wrap="square" rtlCol="0">
            <a:spAutoFit/>
          </a:bodyPr>
          <a:lstStyle/>
          <a:p>
            <a:r>
              <a:rPr lang="en-US" sz="1200" b="1" dirty="0" smtClean="0"/>
              <a:t>(</a:t>
            </a:r>
            <a:r>
              <a:rPr lang="en-US" sz="1200" b="1" dirty="0" err="1" smtClean="0"/>
              <a:t>X</a:t>
            </a:r>
            <a:r>
              <a:rPr lang="en-US" sz="1200" b="1" baseline="-25000" dirty="0" err="1" smtClean="0"/>
              <a:t>Ca</a:t>
            </a:r>
            <a:r>
              <a:rPr lang="en-US" sz="1200" b="1" dirty="0" err="1" smtClean="0"/>
              <a:t>,Y</a:t>
            </a:r>
            <a:r>
              <a:rPr lang="en-US" sz="1200" b="1" baseline="-25000" dirty="0" err="1" smtClean="0"/>
              <a:t>Ca</a:t>
            </a:r>
            <a:r>
              <a:rPr lang="en-US" sz="1200" b="1" dirty="0" smtClean="0"/>
              <a:t>)</a:t>
            </a:r>
            <a:endParaRPr lang="en-US" sz="1200" b="1" dirty="0"/>
          </a:p>
        </p:txBody>
      </p:sp>
      <p:sp>
        <p:nvSpPr>
          <p:cNvPr id="18" name="TextBox 17"/>
          <p:cNvSpPr txBox="1"/>
          <p:nvPr/>
        </p:nvSpPr>
        <p:spPr>
          <a:xfrm>
            <a:off x="4724400" y="2313801"/>
            <a:ext cx="533400" cy="276999"/>
          </a:xfrm>
          <a:prstGeom prst="rect">
            <a:avLst/>
          </a:prstGeom>
          <a:noFill/>
        </p:spPr>
        <p:txBody>
          <a:bodyPr wrap="square" rtlCol="0">
            <a:spAutoFit/>
          </a:bodyPr>
          <a:lstStyle/>
          <a:p>
            <a:r>
              <a:rPr lang="en-US" sz="1200" b="1" dirty="0" smtClean="0"/>
              <a:t>(0,0)</a:t>
            </a:r>
            <a:endParaRPr lang="en-US" sz="12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TotalTime>
  <Words>788</Words>
  <Application>Microsoft Office PowerPoint</Application>
  <PresentationFormat>On-screen Show (4:3)</PresentationFormat>
  <Paragraphs>107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jvictor</dc:creator>
  <cp:lastModifiedBy>jvictor</cp:lastModifiedBy>
  <cp:revision>47</cp:revision>
  <dcterms:created xsi:type="dcterms:W3CDTF">2015-12-04T12:18:53Z</dcterms:created>
  <dcterms:modified xsi:type="dcterms:W3CDTF">2015-12-04T18:40:11Z</dcterms:modified>
</cp:coreProperties>
</file>