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1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>
        <p:scale>
          <a:sx n="87" d="100"/>
          <a:sy n="87" d="100"/>
        </p:scale>
        <p:origin x="-187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86269-1309-4771-B3BE-AD4CF601C66C}" type="datetimeFigureOut">
              <a:rPr lang="en-US" smtClean="0"/>
              <a:pPr/>
              <a:t>3/15/2016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80892-27F3-434B-B561-7508753F26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86269-1309-4771-B3BE-AD4CF601C66C}" type="datetimeFigureOut">
              <a:rPr lang="en-US" smtClean="0"/>
              <a:pPr/>
              <a:t>3/15/2016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80892-27F3-434B-B561-7508753F26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86269-1309-4771-B3BE-AD4CF601C66C}" type="datetimeFigureOut">
              <a:rPr lang="en-US" smtClean="0"/>
              <a:pPr/>
              <a:t>3/15/2016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80892-27F3-434B-B561-7508753F26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86269-1309-4771-B3BE-AD4CF601C66C}" type="datetimeFigureOut">
              <a:rPr lang="en-US" smtClean="0"/>
              <a:pPr/>
              <a:t>3/15/2016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80892-27F3-434B-B561-7508753F26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86269-1309-4771-B3BE-AD4CF601C66C}" type="datetimeFigureOut">
              <a:rPr lang="en-US" smtClean="0"/>
              <a:pPr/>
              <a:t>3/15/2016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80892-27F3-434B-B561-7508753F26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86269-1309-4771-B3BE-AD4CF601C66C}" type="datetimeFigureOut">
              <a:rPr lang="en-US" smtClean="0"/>
              <a:pPr/>
              <a:t>3/15/2016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80892-27F3-434B-B561-7508753F26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86269-1309-4771-B3BE-AD4CF601C66C}" type="datetimeFigureOut">
              <a:rPr lang="en-US" smtClean="0"/>
              <a:pPr/>
              <a:t>3/15/2016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80892-27F3-434B-B561-7508753F26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86269-1309-4771-B3BE-AD4CF601C66C}" type="datetimeFigureOut">
              <a:rPr lang="en-US" smtClean="0"/>
              <a:pPr/>
              <a:t>3/15/2016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80892-27F3-434B-B561-7508753F26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86269-1309-4771-B3BE-AD4CF601C66C}" type="datetimeFigureOut">
              <a:rPr lang="en-US" smtClean="0"/>
              <a:pPr/>
              <a:t>3/15/2016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80892-27F3-434B-B561-7508753F26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86269-1309-4771-B3BE-AD4CF601C66C}" type="datetimeFigureOut">
              <a:rPr lang="en-US" smtClean="0"/>
              <a:pPr/>
              <a:t>3/15/2016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80892-27F3-434B-B561-7508753F26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8E86269-1309-4771-B3BE-AD4CF601C66C}" type="datetimeFigureOut">
              <a:rPr lang="en-US" smtClean="0"/>
              <a:pPr/>
              <a:t>3/15/2016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680892-27F3-434B-B561-7508753F26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8E86269-1309-4771-B3BE-AD4CF601C66C}" type="datetimeFigureOut">
              <a:rPr lang="en-US" smtClean="0"/>
              <a:pPr/>
              <a:t>3/15/2016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680892-27F3-434B-B561-7508753F26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5791200" y="3436203"/>
            <a:ext cx="2057400" cy="830997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TABLE:  GLOBAL.STATES</a:t>
            </a:r>
          </a:p>
          <a:p>
            <a:r>
              <a:rPr lang="en-US" sz="1200" b="1" u="sng" dirty="0" smtClean="0"/>
              <a:t>KEY</a:t>
            </a:r>
            <a:r>
              <a:rPr lang="en-US" sz="1200" dirty="0" smtClean="0"/>
              <a:t>  </a:t>
            </a:r>
            <a:r>
              <a:rPr lang="en-US" sz="1200" b="1" u="sng" dirty="0" smtClean="0"/>
              <a:t>Name</a:t>
            </a:r>
            <a:r>
              <a:rPr lang="en-US" sz="1200" dirty="0" smtClean="0"/>
              <a:t>  	</a:t>
            </a:r>
            <a:r>
              <a:rPr lang="en-US" sz="1200" b="1" u="sng" dirty="0" smtClean="0"/>
              <a:t>Type(Size)</a:t>
            </a:r>
          </a:p>
          <a:p>
            <a:r>
              <a:rPr lang="en-US" sz="1200" dirty="0" smtClean="0"/>
              <a:t> P      Code	NUMBER(2)</a:t>
            </a:r>
          </a:p>
          <a:p>
            <a:r>
              <a:rPr lang="en-US" sz="1200" dirty="0" smtClean="0"/>
              <a:t>          Name     	VARCHAR2(60)</a:t>
            </a: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1828800" y="33278"/>
            <a:ext cx="3048000" cy="3046988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TABLE: IQSTRAT.CO2_BRINE_SAMPLE</a:t>
            </a:r>
          </a:p>
          <a:p>
            <a:r>
              <a:rPr lang="en-US" sz="1200" b="1" u="sng" dirty="0" smtClean="0"/>
              <a:t>KEY</a:t>
            </a:r>
            <a:r>
              <a:rPr lang="en-US" sz="1200" dirty="0" smtClean="0"/>
              <a:t>  </a:t>
            </a:r>
            <a:r>
              <a:rPr lang="en-US" sz="1200" b="1" u="sng" dirty="0" smtClean="0"/>
              <a:t>Name</a:t>
            </a:r>
            <a:r>
              <a:rPr lang="en-US" sz="1200" dirty="0" smtClean="0"/>
              <a:t>		</a:t>
            </a:r>
            <a:r>
              <a:rPr lang="en-US" sz="1200" b="1" u="sng" dirty="0" smtClean="0"/>
              <a:t>TYPE(Size)</a:t>
            </a:r>
            <a:r>
              <a:rPr lang="en-US" sz="1200" dirty="0" smtClean="0"/>
              <a:t>	</a:t>
            </a:r>
          </a:p>
          <a:p>
            <a:r>
              <a:rPr lang="en-US" sz="1200" dirty="0" smtClean="0"/>
              <a:t> P      KID		NUMBER(10)</a:t>
            </a:r>
          </a:p>
          <a:p>
            <a:r>
              <a:rPr lang="en-US" sz="1200" dirty="0" smtClean="0"/>
              <a:t> R      Well_KID		NUMBER(10)	</a:t>
            </a:r>
          </a:p>
          <a:p>
            <a:r>
              <a:rPr lang="en-US" sz="1200" dirty="0" smtClean="0"/>
              <a:t> R      Lab_KID		NUMBER(10)	</a:t>
            </a:r>
          </a:p>
          <a:p>
            <a:r>
              <a:rPr lang="en-US" sz="1200" dirty="0" smtClean="0"/>
              <a:t>          Lab_Number	VARCHAR2(60)</a:t>
            </a:r>
          </a:p>
          <a:p>
            <a:r>
              <a:rPr lang="en-US" sz="1200" dirty="0" smtClean="0"/>
              <a:t>          Sampled_Date	DATE</a:t>
            </a:r>
          </a:p>
          <a:p>
            <a:r>
              <a:rPr lang="en-US" sz="1200" dirty="0" smtClean="0"/>
              <a:t>          Amount_Fluid	NUMBER(10)</a:t>
            </a:r>
          </a:p>
          <a:p>
            <a:r>
              <a:rPr lang="en-US" sz="1200" dirty="0" smtClean="0"/>
              <a:t>          Amount_Fluid_Units	VARCHAR2(20)</a:t>
            </a:r>
          </a:p>
          <a:p>
            <a:r>
              <a:rPr lang="en-US" sz="1200" dirty="0" smtClean="0"/>
              <a:t>          Recieved_Date	DATE</a:t>
            </a:r>
          </a:p>
          <a:p>
            <a:r>
              <a:rPr lang="en-US" sz="1200" dirty="0" smtClean="0"/>
              <a:t>          Reported_Date	DATE</a:t>
            </a:r>
          </a:p>
          <a:p>
            <a:r>
              <a:rPr lang="en-US" sz="1200" dirty="0" smtClean="0"/>
              <a:t>          File_Number	VARCHAR2(60)</a:t>
            </a:r>
          </a:p>
          <a:p>
            <a:r>
              <a:rPr lang="en-US" sz="1200" dirty="0" smtClean="0"/>
              <a:t>          Order_Number	VARCHAR2(60)</a:t>
            </a:r>
          </a:p>
          <a:p>
            <a:r>
              <a:rPr lang="en-US" sz="1200" dirty="0" smtClean="0"/>
              <a:t>          Sample_Number	VARCHAR2(60)</a:t>
            </a:r>
          </a:p>
          <a:p>
            <a:r>
              <a:rPr lang="en-US" sz="1200" dirty="0" smtClean="0"/>
              <a:t>          Field_Name	VARCHAR2(40)</a:t>
            </a:r>
          </a:p>
          <a:p>
            <a:r>
              <a:rPr lang="en-US" sz="1200" dirty="0" smtClean="0"/>
              <a:t>          Description	VARCHAR2(255)</a:t>
            </a:r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6477000" y="5257800"/>
            <a:ext cx="1828800" cy="369332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Reference Tables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477000" y="5791200"/>
            <a:ext cx="1828800" cy="369332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</a:t>
            </a:r>
            <a:r>
              <a:rPr lang="en-US" baseline="-25000" dirty="0" smtClean="0"/>
              <a:t>2 </a:t>
            </a:r>
            <a:r>
              <a:rPr lang="en-US" dirty="0" smtClean="0"/>
              <a:t>Brine Tables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6477000" y="4724400"/>
            <a:ext cx="1828800" cy="3693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KGS Tables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1828800" y="3200400"/>
            <a:ext cx="3048000" cy="3600986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TABLE: QUALIFIED.WELL_HEADERS</a:t>
            </a:r>
          </a:p>
          <a:p>
            <a:r>
              <a:rPr lang="en-US" sz="1200" dirty="0" smtClean="0"/>
              <a:t> </a:t>
            </a:r>
            <a:r>
              <a:rPr lang="en-US" sz="1200" b="1" u="sng" dirty="0" smtClean="0"/>
              <a:t>KEY</a:t>
            </a:r>
            <a:r>
              <a:rPr lang="en-US" sz="1200" dirty="0" smtClean="0"/>
              <a:t> </a:t>
            </a:r>
            <a:r>
              <a:rPr lang="en-US" sz="1200" b="1" u="sng" dirty="0" smtClean="0"/>
              <a:t>Name</a:t>
            </a:r>
            <a:r>
              <a:rPr lang="en-US" sz="1200" dirty="0" smtClean="0"/>
              <a:t>		</a:t>
            </a:r>
            <a:r>
              <a:rPr lang="en-US" sz="1200" b="1" u="sng" dirty="0" smtClean="0"/>
              <a:t>TYPE(Size</a:t>
            </a:r>
            <a:r>
              <a:rPr lang="en-US" sz="1200" dirty="0" smtClean="0"/>
              <a:t>)</a:t>
            </a:r>
          </a:p>
          <a:p>
            <a:r>
              <a:rPr lang="en-US" sz="1200" dirty="0" smtClean="0"/>
              <a:t> P  KID        		NUMBER(10)</a:t>
            </a:r>
          </a:p>
          <a:p>
            <a:r>
              <a:rPr lang="en-US" sz="1200" dirty="0" smtClean="0"/>
              <a:t>    STATE_CODE	NUMBER(2)</a:t>
            </a:r>
          </a:p>
          <a:p>
            <a:r>
              <a:rPr lang="en-US" sz="1200" dirty="0" smtClean="0"/>
              <a:t>    COUNTY_CODE 	NUMBER(3)</a:t>
            </a:r>
          </a:p>
          <a:p>
            <a:r>
              <a:rPr lang="en-US" sz="1200" dirty="0" smtClean="0"/>
              <a:t>    LEASE_NAME  	VARCHAR2(60)</a:t>
            </a:r>
          </a:p>
          <a:p>
            <a:r>
              <a:rPr lang="en-US" sz="1200" dirty="0" smtClean="0"/>
              <a:t>    WELL_NAME	VARCHAR2(40)</a:t>
            </a:r>
          </a:p>
          <a:p>
            <a:r>
              <a:rPr lang="en-US" sz="1200" dirty="0" smtClean="0"/>
              <a:t>    TOWNSHIP     	NUMBER(3)</a:t>
            </a:r>
          </a:p>
          <a:p>
            <a:r>
              <a:rPr lang="en-US" sz="1200" dirty="0" smtClean="0"/>
              <a:t>    TOWNSHIP_DIRECTION 	VARCHAR2(1)</a:t>
            </a:r>
          </a:p>
          <a:p>
            <a:r>
              <a:rPr lang="en-US" sz="1200" dirty="0" smtClean="0"/>
              <a:t>    RANGE         		NUMBER(3)</a:t>
            </a:r>
          </a:p>
          <a:p>
            <a:r>
              <a:rPr lang="en-US" sz="1200" dirty="0" smtClean="0"/>
              <a:t>    RANGE_DIRECTION  	VARCHAR2(1)</a:t>
            </a:r>
          </a:p>
          <a:p>
            <a:r>
              <a:rPr lang="en-US" sz="1200" dirty="0" smtClean="0"/>
              <a:t>    SECTION        	NUMBER(2)</a:t>
            </a:r>
          </a:p>
          <a:p>
            <a:r>
              <a:rPr lang="en-US" sz="1200" dirty="0" smtClean="0"/>
              <a:t>    API_NUMBER     	VARCHAR2(40)</a:t>
            </a:r>
          </a:p>
          <a:p>
            <a:r>
              <a:rPr lang="en-US" sz="1200" dirty="0" smtClean="0"/>
              <a:t>    ELEVATION_KB   	NUMBER(10,4)</a:t>
            </a:r>
          </a:p>
          <a:p>
            <a:r>
              <a:rPr lang="en-US" sz="1200" dirty="0" smtClean="0"/>
              <a:t>    ELEVATION_GL    	NUMBER(10,4)</a:t>
            </a:r>
          </a:p>
          <a:p>
            <a:r>
              <a:rPr lang="en-US" sz="1200" dirty="0" smtClean="0"/>
              <a:t>    ELEVATION_DF    	NUMBER(10,4)</a:t>
            </a:r>
          </a:p>
          <a:p>
            <a:r>
              <a:rPr lang="en-US" sz="1200" dirty="0" smtClean="0"/>
              <a:t>    WELL_HEADER_KID    	NUMBER(10)</a:t>
            </a:r>
          </a:p>
          <a:p>
            <a:r>
              <a:rPr lang="en-US" sz="1200" dirty="0" smtClean="0"/>
              <a:t>    NAD27_LATITUDE   	NUMBER(12,7)</a:t>
            </a:r>
          </a:p>
          <a:p>
            <a:r>
              <a:rPr lang="en-US" sz="1200" dirty="0" smtClean="0"/>
              <a:t>    NAD27_LONGITUDE	NUMBER(12,7)</a:t>
            </a:r>
            <a:endParaRPr lang="en-US" sz="1200" dirty="0"/>
          </a:p>
        </p:txBody>
      </p:sp>
      <p:sp>
        <p:nvSpPr>
          <p:cNvPr id="2" name="TextBox 1"/>
          <p:cNvSpPr txBox="1"/>
          <p:nvPr/>
        </p:nvSpPr>
        <p:spPr>
          <a:xfrm>
            <a:off x="5791200" y="543342"/>
            <a:ext cx="3048000" cy="2123658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TABLE: IQSTRAT.CO2_BRINE_LABORATORY</a:t>
            </a:r>
          </a:p>
          <a:p>
            <a:r>
              <a:rPr lang="en-US" sz="1200" b="1" u="sng" dirty="0" smtClean="0"/>
              <a:t>KEY</a:t>
            </a:r>
            <a:r>
              <a:rPr lang="en-US" sz="1200" dirty="0" smtClean="0"/>
              <a:t>  </a:t>
            </a:r>
            <a:r>
              <a:rPr lang="en-US" sz="1200" b="1" u="sng" dirty="0" smtClean="0"/>
              <a:t>Name</a:t>
            </a:r>
            <a:r>
              <a:rPr lang="en-US" sz="1200" dirty="0" smtClean="0"/>
              <a:t>	     	</a:t>
            </a:r>
            <a:r>
              <a:rPr lang="en-US" sz="1200" b="1" u="sng" dirty="0" smtClean="0"/>
              <a:t>Type(size)</a:t>
            </a:r>
            <a:r>
              <a:rPr lang="en-US" sz="1200" dirty="0" smtClean="0"/>
              <a:t>	</a:t>
            </a:r>
          </a:p>
          <a:p>
            <a:r>
              <a:rPr lang="en-US" sz="1200" dirty="0" smtClean="0"/>
              <a:t> P      KID	     	NUMBER(10)</a:t>
            </a:r>
          </a:p>
          <a:p>
            <a:r>
              <a:rPr lang="en-US" sz="1200" dirty="0" smtClean="0"/>
              <a:t>         Name	     	VARCHAR2(100)</a:t>
            </a:r>
          </a:p>
          <a:p>
            <a:r>
              <a:rPr lang="en-US" sz="1200" dirty="0" smtClean="0"/>
              <a:t>         Address	     	VARCHAR2(60)</a:t>
            </a:r>
          </a:p>
          <a:p>
            <a:r>
              <a:rPr lang="en-US" sz="1200" dirty="0" smtClean="0"/>
              <a:t>         Address2	    	VARCHAR2(60)</a:t>
            </a:r>
          </a:p>
          <a:p>
            <a:r>
              <a:rPr lang="en-US" sz="1200" dirty="0" smtClean="0"/>
              <a:t>         City	     	VARCHAR2(60)</a:t>
            </a:r>
          </a:p>
          <a:p>
            <a:r>
              <a:rPr lang="en-US" sz="1200" dirty="0" smtClean="0"/>
              <a:t> R     State_code   	NUMBER(2)	</a:t>
            </a:r>
          </a:p>
          <a:p>
            <a:r>
              <a:rPr lang="en-US" sz="1200" dirty="0" smtClean="0"/>
              <a:t>        Zipcode	     	VARCHAR2(10)</a:t>
            </a:r>
          </a:p>
          <a:p>
            <a:r>
              <a:rPr lang="en-US" sz="1200" dirty="0" smtClean="0"/>
              <a:t>        Telephone    	VARCHAR2(12)</a:t>
            </a:r>
          </a:p>
          <a:p>
            <a:r>
              <a:rPr lang="en-US" sz="1200" dirty="0" smtClean="0"/>
              <a:t>        Telephone2   	VARCHAR2(12)</a:t>
            </a:r>
            <a:endParaRPr lang="en-US" sz="1200" dirty="0"/>
          </a:p>
        </p:txBody>
      </p:sp>
      <p:cxnSp>
        <p:nvCxnSpPr>
          <p:cNvPr id="10" name="Straight Arrow Connector 9"/>
          <p:cNvCxnSpPr/>
          <p:nvPr/>
        </p:nvCxnSpPr>
        <p:spPr>
          <a:xfrm>
            <a:off x="4648200" y="1051560"/>
            <a:ext cx="1188720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4724400" y="1051560"/>
            <a:ext cx="1078992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>
            <a:off x="4648200" y="3926931"/>
            <a:ext cx="1188720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Arrow Connector 12"/>
          <p:cNvCxnSpPr/>
          <p:nvPr/>
        </p:nvCxnSpPr>
        <p:spPr>
          <a:xfrm>
            <a:off x="4724400" y="3926931"/>
            <a:ext cx="1078992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hape 17"/>
          <p:cNvCxnSpPr/>
          <p:nvPr/>
        </p:nvCxnSpPr>
        <p:spPr>
          <a:xfrm rot="5400000" flipH="1" flipV="1">
            <a:off x="4804410" y="2586990"/>
            <a:ext cx="1668780" cy="457200"/>
          </a:xfrm>
          <a:prstGeom prst="bentConnector2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5410200" y="1981200"/>
            <a:ext cx="381000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hape 28"/>
          <p:cNvCxnSpPr/>
          <p:nvPr/>
        </p:nvCxnSpPr>
        <p:spPr>
          <a:xfrm rot="16200000" flipH="1">
            <a:off x="962406" y="2849609"/>
            <a:ext cx="1116059" cy="598441"/>
          </a:xfrm>
          <a:prstGeom prst="bentConnector2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hape 30"/>
          <p:cNvCxnSpPr/>
          <p:nvPr/>
        </p:nvCxnSpPr>
        <p:spPr>
          <a:xfrm rot="5400000" flipH="1" flipV="1">
            <a:off x="707898" y="1048242"/>
            <a:ext cx="1625075" cy="598441"/>
          </a:xfrm>
          <a:prstGeom prst="bentConnector2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/>
          <p:cNvCxnSpPr/>
          <p:nvPr/>
        </p:nvCxnSpPr>
        <p:spPr>
          <a:xfrm>
            <a:off x="1362456" y="533400"/>
            <a:ext cx="381000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>
            <a:off x="5410200" y="3581400"/>
            <a:ext cx="0" cy="347472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Connector 23"/>
          <p:cNvCxnSpPr/>
          <p:nvPr/>
        </p:nvCxnSpPr>
        <p:spPr>
          <a:xfrm>
            <a:off x="1225296" y="2133600"/>
            <a:ext cx="0" cy="45720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0" y="304800"/>
            <a:ext cx="3048000" cy="3046988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TABLE: IQSTRAT.CO2_BRINE_SAMPLE</a:t>
            </a:r>
          </a:p>
          <a:p>
            <a:r>
              <a:rPr lang="en-US" sz="1200" b="1" u="sng" dirty="0" smtClean="0"/>
              <a:t>KEY</a:t>
            </a:r>
            <a:r>
              <a:rPr lang="en-US" sz="1200" dirty="0" smtClean="0"/>
              <a:t>  </a:t>
            </a:r>
            <a:r>
              <a:rPr lang="en-US" sz="1200" b="1" u="sng" dirty="0" smtClean="0"/>
              <a:t>Name</a:t>
            </a:r>
            <a:r>
              <a:rPr lang="en-US" sz="1200" dirty="0" smtClean="0"/>
              <a:t>		</a:t>
            </a:r>
            <a:r>
              <a:rPr lang="en-US" sz="1200" b="1" u="sng" dirty="0" smtClean="0"/>
              <a:t>TYPE(Size)</a:t>
            </a:r>
            <a:r>
              <a:rPr lang="en-US" sz="1200" dirty="0" smtClean="0"/>
              <a:t>	</a:t>
            </a:r>
          </a:p>
          <a:p>
            <a:r>
              <a:rPr lang="en-US" sz="1200" dirty="0" smtClean="0"/>
              <a:t> P      KID		NUMBER(10)</a:t>
            </a:r>
          </a:p>
          <a:p>
            <a:r>
              <a:rPr lang="en-US" sz="1200" dirty="0" smtClean="0"/>
              <a:t> R      Well_KID		NUMBER(10)	</a:t>
            </a:r>
          </a:p>
          <a:p>
            <a:r>
              <a:rPr lang="en-US" sz="1200" dirty="0" smtClean="0"/>
              <a:t> R      Lab_KID		NUMBER(10)	</a:t>
            </a:r>
          </a:p>
          <a:p>
            <a:r>
              <a:rPr lang="en-US" sz="1200" dirty="0" smtClean="0"/>
              <a:t>          Lab_Number	VARCHAR2(60)</a:t>
            </a:r>
          </a:p>
          <a:p>
            <a:r>
              <a:rPr lang="en-US" sz="1200" dirty="0" smtClean="0"/>
              <a:t>          Sampled_Date	DATE</a:t>
            </a:r>
          </a:p>
          <a:p>
            <a:r>
              <a:rPr lang="en-US" sz="1200" dirty="0" smtClean="0"/>
              <a:t>          Amount_Fluid	NUMBER(10)</a:t>
            </a:r>
          </a:p>
          <a:p>
            <a:r>
              <a:rPr lang="en-US" sz="1200" dirty="0" smtClean="0"/>
              <a:t>          Amount_Fluid_Units	VARCHAR2(20)</a:t>
            </a:r>
          </a:p>
          <a:p>
            <a:r>
              <a:rPr lang="en-US" sz="1200" dirty="0" smtClean="0"/>
              <a:t>          Recieved_Date	DATE</a:t>
            </a:r>
          </a:p>
          <a:p>
            <a:r>
              <a:rPr lang="en-US" sz="1200" dirty="0" smtClean="0"/>
              <a:t>          Reported_Date	DATE</a:t>
            </a:r>
          </a:p>
          <a:p>
            <a:r>
              <a:rPr lang="en-US" sz="1200" dirty="0" smtClean="0"/>
              <a:t>          File_Number	VARCHAR2(60)</a:t>
            </a:r>
          </a:p>
          <a:p>
            <a:r>
              <a:rPr lang="en-US" sz="1200" dirty="0" smtClean="0"/>
              <a:t>          Order_Number	VARCHAR2(60)</a:t>
            </a:r>
          </a:p>
          <a:p>
            <a:r>
              <a:rPr lang="en-US" sz="1200" dirty="0" smtClean="0"/>
              <a:t>          Sample_Number	VARCHAR2(60)</a:t>
            </a:r>
          </a:p>
          <a:p>
            <a:r>
              <a:rPr lang="en-US" sz="1200" dirty="0" smtClean="0"/>
              <a:t>          Field_Name	VARCHAR2(40)</a:t>
            </a:r>
          </a:p>
          <a:p>
            <a:r>
              <a:rPr lang="en-US" sz="1200" dirty="0" smtClean="0"/>
              <a:t>          Description	VARCHAR2(255)</a:t>
            </a:r>
            <a:endParaRPr lang="en-US" sz="1200" dirty="0"/>
          </a:p>
        </p:txBody>
      </p:sp>
      <p:sp>
        <p:nvSpPr>
          <p:cNvPr id="4" name="Rectangle 3"/>
          <p:cNvSpPr/>
          <p:nvPr/>
        </p:nvSpPr>
        <p:spPr>
          <a:xfrm>
            <a:off x="1143000" y="3429000"/>
            <a:ext cx="3048000" cy="1384995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>
            <a:spAutoFit/>
          </a:bodyPr>
          <a:lstStyle/>
          <a:p>
            <a:r>
              <a:rPr lang="en-US" sz="1200" b="1" dirty="0" smtClean="0"/>
              <a:t>TABLE: IQSTRAT.CO2_BRINE_DATA</a:t>
            </a:r>
          </a:p>
          <a:p>
            <a:r>
              <a:rPr lang="en-US" sz="1200" b="1" u="sng" dirty="0" smtClean="0"/>
              <a:t>KEY</a:t>
            </a:r>
            <a:r>
              <a:rPr lang="en-US" sz="1200" dirty="0" smtClean="0"/>
              <a:t>  </a:t>
            </a:r>
            <a:r>
              <a:rPr lang="en-US" sz="1200" b="1" u="sng" dirty="0" smtClean="0"/>
              <a:t>Name</a:t>
            </a:r>
            <a:r>
              <a:rPr lang="en-US" sz="1200" dirty="0" smtClean="0"/>
              <a:t>		</a:t>
            </a:r>
            <a:r>
              <a:rPr lang="en-US" sz="1200" b="1" u="sng" dirty="0" smtClean="0"/>
              <a:t>TYPE(Size)</a:t>
            </a:r>
            <a:r>
              <a:rPr lang="en-US" sz="1200" dirty="0" smtClean="0"/>
              <a:t>	</a:t>
            </a:r>
          </a:p>
          <a:p>
            <a:r>
              <a:rPr lang="en-US" sz="1200" dirty="0" smtClean="0"/>
              <a:t> PR    Sample_KID	NUMBER(10)	</a:t>
            </a:r>
          </a:p>
          <a:p>
            <a:r>
              <a:rPr lang="en-US" sz="1200" dirty="0" smtClean="0"/>
              <a:t> PR    Data_Type_KID	NUMBER(3)	</a:t>
            </a:r>
          </a:p>
          <a:p>
            <a:r>
              <a:rPr lang="en-US" sz="1200" dirty="0" smtClean="0"/>
              <a:t>          Analysis		VARCHAR2(100)</a:t>
            </a:r>
          </a:p>
          <a:p>
            <a:r>
              <a:rPr lang="en-US" sz="1200" dirty="0" smtClean="0"/>
              <a:t>          Value		VARCHAR2(20)</a:t>
            </a:r>
          </a:p>
          <a:p>
            <a:r>
              <a:rPr lang="en-US" sz="1200" dirty="0" smtClean="0"/>
              <a:t>          Units		VARCHAR2(20)</a:t>
            </a:r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4572000" y="3429000"/>
            <a:ext cx="3048000" cy="2862322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TABLE: IQSTRAT.CO2_BRINE_ANALYSIS</a:t>
            </a:r>
          </a:p>
          <a:p>
            <a:r>
              <a:rPr lang="en-US" sz="1200" b="1" u="sng" dirty="0" smtClean="0"/>
              <a:t>KEY</a:t>
            </a:r>
            <a:r>
              <a:rPr lang="en-US" sz="1200" dirty="0" smtClean="0"/>
              <a:t>  </a:t>
            </a:r>
            <a:r>
              <a:rPr lang="en-US" sz="1200" b="1" u="sng" dirty="0" smtClean="0"/>
              <a:t>Name</a:t>
            </a:r>
            <a:r>
              <a:rPr lang="en-US" sz="1200" dirty="0" smtClean="0"/>
              <a:t>		</a:t>
            </a:r>
            <a:r>
              <a:rPr lang="en-US" sz="1200" b="1" u="sng" dirty="0" smtClean="0"/>
              <a:t>TYPE(Size)</a:t>
            </a:r>
            <a:r>
              <a:rPr lang="en-US" sz="1200" dirty="0" smtClean="0"/>
              <a:t>	</a:t>
            </a:r>
          </a:p>
          <a:p>
            <a:r>
              <a:rPr lang="en-US" sz="1200" dirty="0" smtClean="0"/>
              <a:t> PR  Sample_KID	NUMBER(10)	</a:t>
            </a:r>
          </a:p>
          <a:p>
            <a:r>
              <a:rPr lang="en-US" sz="1200" dirty="0" smtClean="0"/>
              <a:t> PR  Data_Type_KID	NUMBER(3)	</a:t>
            </a:r>
          </a:p>
          <a:p>
            <a:r>
              <a:rPr lang="en-US" sz="1200" dirty="0" smtClean="0"/>
              <a:t>        Dilation_Factor    	VARCHAR2(20)</a:t>
            </a:r>
          </a:p>
          <a:p>
            <a:r>
              <a:rPr lang="en-US" sz="1200" dirty="0" smtClean="0"/>
              <a:t>        LoQ		VARCHAR2(20)</a:t>
            </a:r>
          </a:p>
          <a:p>
            <a:r>
              <a:rPr lang="en-US" sz="1200" dirty="0" smtClean="0"/>
              <a:t>        Book_Page	VARCHAR2(60)</a:t>
            </a:r>
          </a:p>
          <a:p>
            <a:r>
              <a:rPr lang="en-US" sz="1200" dirty="0" smtClean="0"/>
              <a:t>        QC_Batch		VARCHAR2(60)</a:t>
            </a:r>
          </a:p>
          <a:p>
            <a:r>
              <a:rPr lang="en-US" sz="1200" dirty="0" smtClean="0"/>
              <a:t>        INST_Batch         	VARCHAR2(60)</a:t>
            </a:r>
          </a:p>
          <a:p>
            <a:r>
              <a:rPr lang="en-US" sz="1200" dirty="0" smtClean="0"/>
              <a:t>        Prepared_Date	DATE</a:t>
            </a:r>
          </a:p>
          <a:p>
            <a:r>
              <a:rPr lang="en-US" sz="1200" dirty="0" smtClean="0"/>
              <a:t>        Analyzed_Date	DATE</a:t>
            </a:r>
          </a:p>
          <a:p>
            <a:r>
              <a:rPr lang="en-US" sz="1200" dirty="0" smtClean="0"/>
              <a:t>        Analyst		VARCHAR2(20)</a:t>
            </a:r>
          </a:p>
          <a:p>
            <a:r>
              <a:rPr lang="en-US" sz="1200" dirty="0" smtClean="0"/>
              <a:t>        Method             	VARCHAR2(60)</a:t>
            </a:r>
          </a:p>
          <a:p>
            <a:r>
              <a:rPr lang="en-US" sz="1200" dirty="0" smtClean="0"/>
              <a:t>        Kit_Number	VARCHAR2(60)</a:t>
            </a:r>
          </a:p>
          <a:p>
            <a:r>
              <a:rPr lang="en-US" sz="1200" dirty="0" smtClean="0"/>
              <a:t>        Test_Range	VARCHAR2(225)</a:t>
            </a: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1143000" y="4953000"/>
            <a:ext cx="3048000" cy="1015663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TABLE: IQSTRAT.CO2_BRINE_DATA_TYPE</a:t>
            </a:r>
          </a:p>
          <a:p>
            <a:r>
              <a:rPr lang="en-US" sz="1200" b="1" u="sng" dirty="0" smtClean="0"/>
              <a:t>KEY</a:t>
            </a:r>
            <a:r>
              <a:rPr lang="en-US" sz="1200" dirty="0" smtClean="0"/>
              <a:t>  </a:t>
            </a:r>
            <a:r>
              <a:rPr lang="en-US" sz="1200" b="1" u="sng" dirty="0" smtClean="0"/>
              <a:t>Name</a:t>
            </a:r>
            <a:r>
              <a:rPr lang="en-US" sz="1200" dirty="0" smtClean="0"/>
              <a:t>		</a:t>
            </a:r>
            <a:r>
              <a:rPr lang="en-US" sz="1200" b="1" u="sng" dirty="0" smtClean="0"/>
              <a:t>Type(Size)</a:t>
            </a:r>
          </a:p>
          <a:p>
            <a:r>
              <a:rPr lang="en-US" sz="1200" dirty="0" smtClean="0"/>
              <a:t> P      ID                 	NUMBER(3)</a:t>
            </a:r>
          </a:p>
          <a:p>
            <a:r>
              <a:rPr lang="en-US" sz="1200" dirty="0" smtClean="0"/>
              <a:t>         Mnemonics         	VARCHAR2(10)</a:t>
            </a:r>
          </a:p>
          <a:p>
            <a:r>
              <a:rPr lang="en-US" sz="1200" dirty="0" smtClean="0"/>
              <a:t>         Description        	VARCHAR2(60)</a:t>
            </a:r>
            <a:endParaRPr lang="en-US" sz="1200" dirty="0"/>
          </a:p>
        </p:txBody>
      </p:sp>
      <p:cxnSp>
        <p:nvCxnSpPr>
          <p:cNvPr id="17" name="Shape 16"/>
          <p:cNvCxnSpPr/>
          <p:nvPr/>
        </p:nvCxnSpPr>
        <p:spPr>
          <a:xfrm rot="5400000">
            <a:off x="3665492" y="4640309"/>
            <a:ext cx="1268459" cy="217441"/>
          </a:xfrm>
          <a:prstGeom prst="bentConnector2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/>
          <p:cNvCxnSpPr/>
          <p:nvPr/>
        </p:nvCxnSpPr>
        <p:spPr>
          <a:xfrm>
            <a:off x="4038600" y="3941064"/>
            <a:ext cx="609600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4038600" y="4114800"/>
            <a:ext cx="609600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4114800" y="3941064"/>
            <a:ext cx="466344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Arrow Connector 28"/>
          <p:cNvCxnSpPr/>
          <p:nvPr/>
        </p:nvCxnSpPr>
        <p:spPr>
          <a:xfrm>
            <a:off x="4114800" y="4114800"/>
            <a:ext cx="466344" cy="0"/>
          </a:xfrm>
          <a:prstGeom prst="straightConnector1">
            <a:avLst/>
          </a:prstGeom>
          <a:ln w="19050"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hape 43"/>
          <p:cNvCxnSpPr/>
          <p:nvPr/>
        </p:nvCxnSpPr>
        <p:spPr>
          <a:xfrm rot="5400000" flipH="1" flipV="1">
            <a:off x="2916174" y="2267712"/>
            <a:ext cx="3101340" cy="210312"/>
          </a:xfrm>
          <a:prstGeom prst="bentConnector2">
            <a:avLst/>
          </a:prstGeom>
          <a:ln w="19050"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1600200" y="1295400"/>
            <a:ext cx="1828800" cy="369332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Reference Tables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1600200" y="1828800"/>
            <a:ext cx="1828800" cy="369332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</a:t>
            </a:r>
            <a:r>
              <a:rPr lang="en-US" baseline="-25000" dirty="0" smtClean="0"/>
              <a:t>2 </a:t>
            </a:r>
            <a:r>
              <a:rPr lang="en-US" dirty="0" smtClean="0"/>
              <a:t>Brine Tables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0" y="3505200"/>
            <a:ext cx="3124200" cy="1938992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TABLE: IQSTRAT.CO2_WELL_STATIC_DATA</a:t>
            </a:r>
          </a:p>
          <a:p>
            <a:r>
              <a:rPr lang="en-US" sz="1200" b="1" u="sng" dirty="0" smtClean="0"/>
              <a:t>KEY</a:t>
            </a:r>
            <a:r>
              <a:rPr lang="en-US" sz="1200" dirty="0" smtClean="0"/>
              <a:t>  </a:t>
            </a:r>
            <a:r>
              <a:rPr lang="en-US" sz="1200" b="1" u="sng" dirty="0" smtClean="0"/>
              <a:t>Name</a:t>
            </a:r>
            <a:r>
              <a:rPr lang="en-US" sz="1200" dirty="0" smtClean="0"/>
              <a:t>		</a:t>
            </a:r>
            <a:r>
              <a:rPr lang="en-US" sz="1200" dirty="0" smtClean="0"/>
              <a:t>    </a:t>
            </a:r>
            <a:r>
              <a:rPr lang="en-US" sz="1200" b="1" u="sng" dirty="0" smtClean="0"/>
              <a:t>TYPE(Size</a:t>
            </a:r>
            <a:r>
              <a:rPr lang="en-US" sz="1200" b="1" u="sng" dirty="0" smtClean="0"/>
              <a:t>)</a:t>
            </a:r>
            <a:endParaRPr lang="en-US" sz="1200" dirty="0" smtClean="0"/>
          </a:p>
          <a:p>
            <a:r>
              <a:rPr lang="en-US" sz="1200" dirty="0" smtClean="0"/>
              <a:t> PR    </a:t>
            </a:r>
            <a:r>
              <a:rPr lang="en-US" sz="1200" dirty="0" smtClean="0"/>
              <a:t>Well_KID		</a:t>
            </a:r>
            <a:r>
              <a:rPr lang="en-US" sz="1200" dirty="0" smtClean="0"/>
              <a:t>     NUMBER(10</a:t>
            </a:r>
            <a:r>
              <a:rPr lang="en-US" sz="1200" dirty="0" smtClean="0"/>
              <a:t>)</a:t>
            </a:r>
          </a:p>
          <a:p>
            <a:r>
              <a:rPr lang="en-US" sz="1200" dirty="0" smtClean="0"/>
              <a:t>     </a:t>
            </a:r>
            <a:r>
              <a:rPr lang="en-US" sz="1200" dirty="0" smtClean="0"/>
              <a:t>    Joints_in_Well</a:t>
            </a:r>
            <a:r>
              <a:rPr lang="en-US" sz="1200" dirty="0" smtClean="0"/>
              <a:t>	</a:t>
            </a:r>
            <a:r>
              <a:rPr lang="en-US" sz="1200" dirty="0" smtClean="0"/>
              <a:t>     NUMBER(6</a:t>
            </a:r>
            <a:r>
              <a:rPr lang="en-US" sz="1200" dirty="0" smtClean="0"/>
              <a:t>)</a:t>
            </a:r>
          </a:p>
          <a:p>
            <a:r>
              <a:rPr lang="en-US" sz="1200" dirty="0" smtClean="0"/>
              <a:t>     </a:t>
            </a:r>
            <a:r>
              <a:rPr lang="en-US" sz="1200" dirty="0" smtClean="0"/>
              <a:t>    Open_Hole_Start_Depth_ft  NUMBER(8,2</a:t>
            </a:r>
            <a:r>
              <a:rPr lang="en-US" sz="1200" dirty="0" smtClean="0"/>
              <a:t>)</a:t>
            </a:r>
          </a:p>
          <a:p>
            <a:r>
              <a:rPr lang="en-US" sz="1200" dirty="0" smtClean="0"/>
              <a:t>     </a:t>
            </a:r>
            <a:r>
              <a:rPr lang="en-US" sz="1200" dirty="0" smtClean="0"/>
              <a:t>    Open_Hole_End_Depth_ft   NUMBER(8,2</a:t>
            </a:r>
            <a:r>
              <a:rPr lang="en-US" sz="1200" dirty="0" smtClean="0"/>
              <a:t>)</a:t>
            </a:r>
          </a:p>
          <a:p>
            <a:r>
              <a:rPr lang="en-US" sz="1200" dirty="0" smtClean="0"/>
              <a:t>     </a:t>
            </a:r>
            <a:r>
              <a:rPr lang="en-US" sz="1200" dirty="0" smtClean="0"/>
              <a:t>    Open_Hole_Mid_Depth_ft   NUMBER(8,2</a:t>
            </a:r>
            <a:r>
              <a:rPr lang="en-US" sz="1200" dirty="0" smtClean="0"/>
              <a:t>)</a:t>
            </a:r>
          </a:p>
          <a:p>
            <a:r>
              <a:rPr lang="en-US" sz="1200" dirty="0" smtClean="0"/>
              <a:t>     </a:t>
            </a:r>
            <a:r>
              <a:rPr lang="en-US" sz="1200" dirty="0" smtClean="0"/>
              <a:t>    SN_Depth_ft</a:t>
            </a:r>
            <a:r>
              <a:rPr lang="en-US" sz="1200" dirty="0" smtClean="0"/>
              <a:t>	</a:t>
            </a:r>
            <a:r>
              <a:rPr lang="en-US" sz="1200" dirty="0" smtClean="0"/>
              <a:t>     NUMBER(8,2</a:t>
            </a:r>
            <a:r>
              <a:rPr lang="en-US" sz="1200" dirty="0" smtClean="0"/>
              <a:t>)</a:t>
            </a:r>
          </a:p>
          <a:p>
            <a:r>
              <a:rPr lang="en-US" sz="1200" dirty="0" smtClean="0"/>
              <a:t>     </a:t>
            </a:r>
            <a:r>
              <a:rPr lang="en-US" sz="1200" dirty="0" smtClean="0"/>
              <a:t>    Avg_Joint_Length_ft</a:t>
            </a:r>
            <a:r>
              <a:rPr lang="en-US" sz="1200" dirty="0" smtClean="0"/>
              <a:t>	</a:t>
            </a:r>
            <a:r>
              <a:rPr lang="en-US" sz="1200" dirty="0" smtClean="0"/>
              <a:t>     NUMBER(6,2</a:t>
            </a:r>
            <a:r>
              <a:rPr lang="en-US" sz="1200" dirty="0" smtClean="0"/>
              <a:t>)</a:t>
            </a:r>
          </a:p>
          <a:p>
            <a:r>
              <a:rPr lang="en-US" sz="1200" dirty="0" smtClean="0"/>
              <a:t>     </a:t>
            </a:r>
            <a:r>
              <a:rPr lang="en-US" sz="1200" dirty="0" smtClean="0"/>
              <a:t>    Specific_Gravity_Water</a:t>
            </a:r>
            <a:r>
              <a:rPr lang="en-US" sz="1200" dirty="0" smtClean="0"/>
              <a:t>	</a:t>
            </a:r>
            <a:r>
              <a:rPr lang="en-US" sz="1200" dirty="0" smtClean="0"/>
              <a:t>     NUMBER(8,5)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4572000" y="5581471"/>
            <a:ext cx="3352800" cy="1200329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TABLE: IQSTRAT.CO2_STATIC_BY_DATES</a:t>
            </a:r>
          </a:p>
          <a:p>
            <a:r>
              <a:rPr lang="en-US" sz="1200" b="1" u="sng" dirty="0" smtClean="0"/>
              <a:t>KEY</a:t>
            </a:r>
            <a:r>
              <a:rPr lang="en-US" sz="1200" dirty="0" smtClean="0"/>
              <a:t>  </a:t>
            </a:r>
            <a:r>
              <a:rPr lang="en-US" sz="1200" b="1" u="sng" dirty="0" smtClean="0"/>
              <a:t>Name</a:t>
            </a:r>
            <a:r>
              <a:rPr lang="en-US" sz="1200" dirty="0" smtClean="0"/>
              <a:t>		    </a:t>
            </a:r>
            <a:r>
              <a:rPr lang="en-US" sz="1200" dirty="0" smtClean="0"/>
              <a:t>      </a:t>
            </a:r>
            <a:r>
              <a:rPr lang="en-US" sz="1200" b="1" u="sng" dirty="0" smtClean="0"/>
              <a:t>TYPE(Size</a:t>
            </a:r>
            <a:r>
              <a:rPr lang="en-US" sz="1200" b="1" u="sng" dirty="0" smtClean="0"/>
              <a:t>)</a:t>
            </a:r>
            <a:endParaRPr lang="en-US" sz="1200" dirty="0" smtClean="0"/>
          </a:p>
          <a:p>
            <a:r>
              <a:rPr lang="en-US" sz="1200" dirty="0" smtClean="0"/>
              <a:t> PR    Well_KID</a:t>
            </a:r>
            <a:r>
              <a:rPr lang="en-US" sz="1200" dirty="0" smtClean="0"/>
              <a:t>	</a:t>
            </a:r>
            <a:r>
              <a:rPr lang="en-US" sz="1200" dirty="0" smtClean="0"/>
              <a:t>	          NUMBER(10)</a:t>
            </a:r>
            <a:endParaRPr lang="en-US" sz="1200" dirty="0" smtClean="0"/>
          </a:p>
          <a:p>
            <a:r>
              <a:rPr lang="en-US" sz="1200" dirty="0" smtClean="0"/>
              <a:t>  </a:t>
            </a:r>
            <a:r>
              <a:rPr lang="en-US" sz="1200" dirty="0" smtClean="0"/>
              <a:t>P     Measured_Date</a:t>
            </a:r>
            <a:r>
              <a:rPr lang="en-US" sz="1200" dirty="0" smtClean="0"/>
              <a:t>	</a:t>
            </a:r>
            <a:r>
              <a:rPr lang="en-US" sz="1200" dirty="0" smtClean="0"/>
              <a:t>          DATE</a:t>
            </a:r>
            <a:endParaRPr lang="en-US" sz="1200" dirty="0" smtClean="0"/>
          </a:p>
          <a:p>
            <a:r>
              <a:rPr lang="en-US" sz="1200" dirty="0" smtClean="0"/>
              <a:t>    </a:t>
            </a:r>
            <a:r>
              <a:rPr lang="en-US" sz="1200" dirty="0" smtClean="0"/>
              <a:t>     Joints_to_Fluid</a:t>
            </a:r>
            <a:r>
              <a:rPr lang="en-US" sz="1200" dirty="0" smtClean="0"/>
              <a:t>	</a:t>
            </a:r>
            <a:r>
              <a:rPr lang="en-US" sz="1200" dirty="0" smtClean="0"/>
              <a:t>          NUMBER(6,2)</a:t>
            </a:r>
            <a:endParaRPr lang="en-US" sz="1200" dirty="0" smtClean="0"/>
          </a:p>
          <a:p>
            <a:r>
              <a:rPr lang="en-US" sz="1200" dirty="0" smtClean="0"/>
              <a:t>    </a:t>
            </a:r>
            <a:r>
              <a:rPr lang="en-US" sz="1200" dirty="0" smtClean="0"/>
              <a:t>     Bottom_Hole_Pressure_psig   NUMBER(12,2)</a:t>
            </a:r>
            <a:endParaRPr lang="en-US" sz="1200" dirty="0"/>
          </a:p>
        </p:txBody>
      </p:sp>
      <p:sp>
        <p:nvSpPr>
          <p:cNvPr id="5" name="TextBox 4"/>
          <p:cNvSpPr txBox="1"/>
          <p:nvPr/>
        </p:nvSpPr>
        <p:spPr>
          <a:xfrm>
            <a:off x="685800" y="76200"/>
            <a:ext cx="3048000" cy="3600986"/>
          </a:xfrm>
          <a:prstGeom prst="rect">
            <a:avLst/>
          </a:prstGeom>
          <a:solidFill>
            <a:srgbClr val="00B0F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TABLE: QUALIFIED.WELL_HEADERS</a:t>
            </a:r>
          </a:p>
          <a:p>
            <a:r>
              <a:rPr lang="en-US" sz="1200" dirty="0" smtClean="0"/>
              <a:t> </a:t>
            </a:r>
            <a:r>
              <a:rPr lang="en-US" sz="1200" b="1" u="sng" dirty="0" smtClean="0"/>
              <a:t>KEY</a:t>
            </a:r>
            <a:r>
              <a:rPr lang="en-US" sz="1200" dirty="0" smtClean="0"/>
              <a:t> </a:t>
            </a:r>
            <a:r>
              <a:rPr lang="en-US" sz="1200" b="1" u="sng" dirty="0" smtClean="0"/>
              <a:t>Name</a:t>
            </a:r>
            <a:r>
              <a:rPr lang="en-US" sz="1200" dirty="0" smtClean="0"/>
              <a:t>		</a:t>
            </a:r>
            <a:r>
              <a:rPr lang="en-US" sz="1200" b="1" u="sng" dirty="0" smtClean="0"/>
              <a:t>TYPE(Size</a:t>
            </a:r>
            <a:r>
              <a:rPr lang="en-US" sz="1200" dirty="0" smtClean="0"/>
              <a:t>)</a:t>
            </a:r>
          </a:p>
          <a:p>
            <a:r>
              <a:rPr lang="en-US" sz="1200" dirty="0" smtClean="0"/>
              <a:t> P  KID        		NUMBER(10)</a:t>
            </a:r>
          </a:p>
          <a:p>
            <a:r>
              <a:rPr lang="en-US" sz="1200" dirty="0" smtClean="0"/>
              <a:t>    STATE_CODE	NUMBER(2)</a:t>
            </a:r>
          </a:p>
          <a:p>
            <a:r>
              <a:rPr lang="en-US" sz="1200" dirty="0" smtClean="0"/>
              <a:t>    COUNTY_CODE 	NUMBER(3)</a:t>
            </a:r>
          </a:p>
          <a:p>
            <a:r>
              <a:rPr lang="en-US" sz="1200" dirty="0" smtClean="0"/>
              <a:t>    LEASE_NAME  	VARCHAR2(60)</a:t>
            </a:r>
          </a:p>
          <a:p>
            <a:r>
              <a:rPr lang="en-US" sz="1200" dirty="0" smtClean="0"/>
              <a:t>    WELL_NAME	VARCHAR2(40)</a:t>
            </a:r>
          </a:p>
          <a:p>
            <a:r>
              <a:rPr lang="en-US" sz="1200" dirty="0" smtClean="0"/>
              <a:t>    TOWNSHIP     	NUMBER(3)</a:t>
            </a:r>
          </a:p>
          <a:p>
            <a:r>
              <a:rPr lang="en-US" sz="1200" dirty="0" smtClean="0"/>
              <a:t>    TOWNSHIP_DIRECTION 	VARCHAR2(1)</a:t>
            </a:r>
          </a:p>
          <a:p>
            <a:r>
              <a:rPr lang="en-US" sz="1200" dirty="0" smtClean="0"/>
              <a:t>    RANGE         		NUMBER(3)</a:t>
            </a:r>
          </a:p>
          <a:p>
            <a:r>
              <a:rPr lang="en-US" sz="1200" dirty="0" smtClean="0"/>
              <a:t>    RANGE_DIRECTION  	VARCHAR2(1)</a:t>
            </a:r>
          </a:p>
          <a:p>
            <a:r>
              <a:rPr lang="en-US" sz="1200" dirty="0" smtClean="0"/>
              <a:t>    SECTION        	NUMBER(2)</a:t>
            </a:r>
          </a:p>
          <a:p>
            <a:r>
              <a:rPr lang="en-US" sz="1200" dirty="0" smtClean="0"/>
              <a:t>    API_NUMBER     	VARCHAR2(40)</a:t>
            </a:r>
          </a:p>
          <a:p>
            <a:r>
              <a:rPr lang="en-US" sz="1200" dirty="0" smtClean="0"/>
              <a:t>    ELEVATION_KB   	NUMBER(10,4)</a:t>
            </a:r>
          </a:p>
          <a:p>
            <a:r>
              <a:rPr lang="en-US" sz="1200" dirty="0" smtClean="0"/>
              <a:t>    ELEVATION_GL    	NUMBER(10,4)</a:t>
            </a:r>
          </a:p>
          <a:p>
            <a:r>
              <a:rPr lang="en-US" sz="1200" dirty="0" smtClean="0"/>
              <a:t>    ELEVATION_DF    	NUMBER(10,4)</a:t>
            </a:r>
          </a:p>
          <a:p>
            <a:r>
              <a:rPr lang="en-US" sz="1200" dirty="0" smtClean="0"/>
              <a:t>    WELL_HEADER_KID    	NUMBER(10)</a:t>
            </a:r>
          </a:p>
          <a:p>
            <a:r>
              <a:rPr lang="en-US" sz="1200" dirty="0" smtClean="0"/>
              <a:t>    NAD27_LATITUDE   	NUMBER(12,7)</a:t>
            </a:r>
          </a:p>
          <a:p>
            <a:r>
              <a:rPr lang="en-US" sz="1200" dirty="0" smtClean="0"/>
              <a:t>    NAD27_LONGITUDE	NUMBER(12,7)</a:t>
            </a:r>
            <a:endParaRPr lang="en-US" sz="1200" dirty="0"/>
          </a:p>
        </p:txBody>
      </p:sp>
      <p:sp>
        <p:nvSpPr>
          <p:cNvPr id="6" name="TextBox 5"/>
          <p:cNvSpPr txBox="1"/>
          <p:nvPr/>
        </p:nvSpPr>
        <p:spPr>
          <a:xfrm>
            <a:off x="4572000" y="76200"/>
            <a:ext cx="3581400" cy="1938992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TABLE </a:t>
            </a:r>
            <a:r>
              <a:rPr lang="en-US" sz="1200" b="1" dirty="0" smtClean="0"/>
              <a:t>IQSTRAT.CO2_PRODUCER_TEST_DATA</a:t>
            </a:r>
          </a:p>
          <a:p>
            <a:r>
              <a:rPr lang="en-US" sz="1200" b="1" u="sng" dirty="0" smtClean="0"/>
              <a:t>KEY</a:t>
            </a:r>
            <a:r>
              <a:rPr lang="en-US" sz="1200" dirty="0" smtClean="0"/>
              <a:t>  </a:t>
            </a:r>
            <a:r>
              <a:rPr lang="en-US" sz="1200" b="1" u="sng" dirty="0" smtClean="0"/>
              <a:t>Name</a:t>
            </a:r>
            <a:r>
              <a:rPr lang="en-US" sz="1200" dirty="0" smtClean="0"/>
              <a:t>		          </a:t>
            </a:r>
            <a:r>
              <a:rPr lang="en-US" sz="1200" dirty="0" smtClean="0"/>
              <a:t>      </a:t>
            </a:r>
            <a:r>
              <a:rPr lang="en-US" sz="1200" b="1" u="sng" dirty="0" smtClean="0"/>
              <a:t>TYPE(Size</a:t>
            </a:r>
            <a:r>
              <a:rPr lang="en-US" sz="1200" b="1" u="sng" dirty="0" smtClean="0"/>
              <a:t>)</a:t>
            </a:r>
            <a:endParaRPr lang="en-US" sz="1200" dirty="0" smtClean="0"/>
          </a:p>
          <a:p>
            <a:r>
              <a:rPr lang="en-US" sz="1200" dirty="0" smtClean="0"/>
              <a:t> PR   Well_KID</a:t>
            </a:r>
            <a:r>
              <a:rPr lang="en-US" sz="1200" dirty="0" smtClean="0"/>
              <a:t>		</a:t>
            </a:r>
            <a:r>
              <a:rPr lang="en-US" sz="1200" dirty="0" smtClean="0"/>
              <a:t>                NUMBER(10</a:t>
            </a:r>
            <a:r>
              <a:rPr lang="en-US" sz="1200" dirty="0" smtClean="0"/>
              <a:t>)</a:t>
            </a:r>
          </a:p>
          <a:p>
            <a:r>
              <a:rPr lang="en-US" sz="1200" dirty="0" smtClean="0"/>
              <a:t>  </a:t>
            </a:r>
            <a:r>
              <a:rPr lang="en-US" sz="1200" dirty="0" smtClean="0"/>
              <a:t>P     Test_Date</a:t>
            </a:r>
            <a:r>
              <a:rPr lang="en-US" sz="1200" dirty="0" smtClean="0"/>
              <a:t>	</a:t>
            </a:r>
            <a:r>
              <a:rPr lang="en-US" sz="1200" dirty="0" smtClean="0"/>
              <a:t>                DATE</a:t>
            </a:r>
            <a:endParaRPr lang="en-US" sz="1200" dirty="0" smtClean="0"/>
          </a:p>
          <a:p>
            <a:r>
              <a:rPr lang="en-US" sz="1200" dirty="0" smtClean="0"/>
              <a:t>         Total_Fluid_bbl</a:t>
            </a:r>
            <a:r>
              <a:rPr lang="en-US" sz="1200" dirty="0" smtClean="0"/>
              <a:t>	</a:t>
            </a:r>
            <a:r>
              <a:rPr lang="en-US" sz="1200" dirty="0" smtClean="0"/>
              <a:t>                NUMBER(12,4</a:t>
            </a:r>
            <a:r>
              <a:rPr lang="en-US" sz="1200" dirty="0" smtClean="0"/>
              <a:t>)</a:t>
            </a:r>
          </a:p>
          <a:p>
            <a:r>
              <a:rPr lang="en-US" sz="1200" dirty="0" smtClean="0"/>
              <a:t>     </a:t>
            </a:r>
            <a:r>
              <a:rPr lang="en-US" sz="1200" dirty="0" smtClean="0"/>
              <a:t>    Oil_Cut_perc</a:t>
            </a:r>
            <a:r>
              <a:rPr lang="en-US" sz="1200" dirty="0" smtClean="0"/>
              <a:t>	</a:t>
            </a:r>
            <a:r>
              <a:rPr lang="en-US" sz="1200" dirty="0" smtClean="0"/>
              <a:t>                NUMBER(14,7</a:t>
            </a:r>
            <a:r>
              <a:rPr lang="en-US" sz="1200" dirty="0" smtClean="0"/>
              <a:t>)</a:t>
            </a:r>
          </a:p>
          <a:p>
            <a:r>
              <a:rPr lang="en-US" sz="1200" dirty="0" smtClean="0"/>
              <a:t>     </a:t>
            </a:r>
            <a:r>
              <a:rPr lang="en-US" sz="1200" dirty="0" smtClean="0"/>
              <a:t>    Fluid_Levels_ft</a:t>
            </a:r>
            <a:r>
              <a:rPr lang="en-US" sz="1200" dirty="0" smtClean="0"/>
              <a:t>	</a:t>
            </a:r>
            <a:r>
              <a:rPr lang="en-US" sz="1200" dirty="0" smtClean="0"/>
              <a:t>                NUMBER(12,2</a:t>
            </a:r>
            <a:r>
              <a:rPr lang="en-US" sz="1200" dirty="0" smtClean="0"/>
              <a:t>)</a:t>
            </a:r>
          </a:p>
          <a:p>
            <a:r>
              <a:rPr lang="en-US" sz="1200" dirty="0" smtClean="0"/>
              <a:t>     </a:t>
            </a:r>
            <a:r>
              <a:rPr lang="en-US" sz="1200" dirty="0" smtClean="0"/>
              <a:t>    Joints_in_Well</a:t>
            </a:r>
            <a:r>
              <a:rPr lang="en-US" sz="1200" dirty="0" smtClean="0"/>
              <a:t>	</a:t>
            </a:r>
            <a:r>
              <a:rPr lang="en-US" sz="1200" dirty="0" smtClean="0"/>
              <a:t>                NUMBER(6</a:t>
            </a:r>
            <a:r>
              <a:rPr lang="en-US" sz="1200" dirty="0" smtClean="0"/>
              <a:t>)</a:t>
            </a:r>
          </a:p>
          <a:p>
            <a:r>
              <a:rPr lang="en-US" sz="1200" dirty="0" smtClean="0"/>
              <a:t>     </a:t>
            </a:r>
            <a:r>
              <a:rPr lang="en-US" sz="1200" dirty="0" smtClean="0"/>
              <a:t>    Barrels_of_Oil_Per_Day</a:t>
            </a:r>
            <a:r>
              <a:rPr lang="en-US" sz="1200" dirty="0" smtClean="0"/>
              <a:t>	 </a:t>
            </a:r>
            <a:r>
              <a:rPr lang="en-US" sz="1200" dirty="0" smtClean="0"/>
              <a:t>               NUMBER(18,8</a:t>
            </a:r>
            <a:r>
              <a:rPr lang="en-US" sz="1200" dirty="0" smtClean="0"/>
              <a:t>)</a:t>
            </a:r>
          </a:p>
          <a:p>
            <a:r>
              <a:rPr lang="en-US" sz="1200" dirty="0" smtClean="0"/>
              <a:t>     </a:t>
            </a:r>
            <a:r>
              <a:rPr lang="en-US" sz="1200" dirty="0" smtClean="0"/>
              <a:t>    Est_Bottom_Hole_Pressure_psig  NUMBER(12,2</a:t>
            </a:r>
            <a:r>
              <a:rPr lang="en-US" sz="1200" dirty="0" smtClean="0"/>
              <a:t>)</a:t>
            </a:r>
            <a:endParaRPr lang="en-US" sz="1200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3962400"/>
            <a:ext cx="3276600" cy="1569660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TABLE </a:t>
            </a:r>
            <a:r>
              <a:rPr lang="en-US" sz="1200" b="1" dirty="0" smtClean="0"/>
              <a:t>IQSTRAT.CO2_INJECTION_DATA</a:t>
            </a:r>
          </a:p>
          <a:p>
            <a:r>
              <a:rPr lang="en-US" sz="1200" b="1" u="sng" dirty="0" smtClean="0"/>
              <a:t>KEY</a:t>
            </a:r>
            <a:r>
              <a:rPr lang="en-US" sz="1200" dirty="0" smtClean="0"/>
              <a:t>  </a:t>
            </a:r>
            <a:r>
              <a:rPr lang="en-US" sz="1200" b="1" u="sng" dirty="0" smtClean="0"/>
              <a:t>Name</a:t>
            </a:r>
            <a:r>
              <a:rPr lang="en-US" sz="1200" dirty="0" smtClean="0"/>
              <a:t>		      </a:t>
            </a:r>
            <a:r>
              <a:rPr lang="en-US" sz="1200" b="1" u="sng" dirty="0" smtClean="0"/>
              <a:t>TYPE(Size</a:t>
            </a:r>
            <a:r>
              <a:rPr lang="en-US" sz="1200" b="1" u="sng" dirty="0" smtClean="0"/>
              <a:t>)</a:t>
            </a:r>
            <a:endParaRPr lang="en-US" sz="1200" dirty="0" smtClean="0"/>
          </a:p>
          <a:p>
            <a:r>
              <a:rPr lang="en-US" sz="1200" dirty="0" smtClean="0"/>
              <a:t> PR   Well_KID</a:t>
            </a:r>
            <a:r>
              <a:rPr lang="en-US" sz="1200" dirty="0" smtClean="0"/>
              <a:t>		</a:t>
            </a:r>
            <a:r>
              <a:rPr lang="en-US" sz="1200" dirty="0" smtClean="0"/>
              <a:t>      NUMBER(10</a:t>
            </a:r>
            <a:r>
              <a:rPr lang="en-US" sz="1200" dirty="0" smtClean="0"/>
              <a:t>)</a:t>
            </a:r>
          </a:p>
          <a:p>
            <a:r>
              <a:rPr lang="en-US" sz="1200" dirty="0" smtClean="0"/>
              <a:t> </a:t>
            </a:r>
            <a:r>
              <a:rPr lang="en-US" sz="1200" dirty="0" smtClean="0"/>
              <a:t>  P    Inj_Date</a:t>
            </a:r>
            <a:r>
              <a:rPr lang="en-US" sz="1200" dirty="0" smtClean="0"/>
              <a:t>		</a:t>
            </a:r>
            <a:r>
              <a:rPr lang="en-US" sz="1200" dirty="0" smtClean="0"/>
              <a:t>      DATE</a:t>
            </a:r>
            <a:endParaRPr lang="en-US" sz="1200" dirty="0" smtClean="0"/>
          </a:p>
          <a:p>
            <a:r>
              <a:rPr lang="en-US" sz="1200" dirty="0" smtClean="0"/>
              <a:t>     </a:t>
            </a:r>
            <a:r>
              <a:rPr lang="en-US" sz="1200" dirty="0" smtClean="0"/>
              <a:t>    Barrels_of_Water_Per_Day  NUMBER(18,8</a:t>
            </a:r>
            <a:r>
              <a:rPr lang="en-US" sz="1200" dirty="0" smtClean="0"/>
              <a:t>)</a:t>
            </a:r>
          </a:p>
          <a:p>
            <a:r>
              <a:rPr lang="en-US" sz="1200" dirty="0" smtClean="0"/>
              <a:t>     </a:t>
            </a:r>
            <a:r>
              <a:rPr lang="en-US" sz="1200" dirty="0" smtClean="0"/>
              <a:t>    Barrels_of_CO2_Per_Day     NUMBER(18,8</a:t>
            </a:r>
            <a:r>
              <a:rPr lang="en-US" sz="1200" dirty="0" smtClean="0"/>
              <a:t>)</a:t>
            </a:r>
          </a:p>
          <a:p>
            <a:r>
              <a:rPr lang="en-US" sz="1200" dirty="0" smtClean="0"/>
              <a:t>     </a:t>
            </a:r>
            <a:r>
              <a:rPr lang="en-US" sz="1200" dirty="0" smtClean="0"/>
              <a:t>    Tubing_Pressure_psig</a:t>
            </a:r>
            <a:r>
              <a:rPr lang="en-US" sz="1200" dirty="0" smtClean="0"/>
              <a:t>	</a:t>
            </a:r>
            <a:r>
              <a:rPr lang="en-US" sz="1200" dirty="0" smtClean="0"/>
              <a:t>      NUMBER(12,2</a:t>
            </a:r>
            <a:r>
              <a:rPr lang="en-US" sz="1200" dirty="0" smtClean="0"/>
              <a:t>)</a:t>
            </a:r>
          </a:p>
          <a:p>
            <a:r>
              <a:rPr lang="en-US" sz="1200" dirty="0" smtClean="0"/>
              <a:t>     </a:t>
            </a:r>
            <a:r>
              <a:rPr lang="en-US" sz="1200" dirty="0" smtClean="0"/>
              <a:t>    Comments</a:t>
            </a:r>
            <a:r>
              <a:rPr lang="en-US" sz="1200" dirty="0" smtClean="0"/>
              <a:t>	</a:t>
            </a:r>
            <a:r>
              <a:rPr lang="en-US" sz="1200" dirty="0" smtClean="0"/>
              <a:t>      VARCHAR2(255</a:t>
            </a:r>
            <a:r>
              <a:rPr lang="en-US" sz="1200" dirty="0" smtClean="0"/>
              <a:t>)</a:t>
            </a:r>
            <a:endParaRPr lang="en-US" sz="1200" dirty="0"/>
          </a:p>
        </p:txBody>
      </p:sp>
      <p:sp>
        <p:nvSpPr>
          <p:cNvPr id="8" name="TextBox 7"/>
          <p:cNvSpPr txBox="1"/>
          <p:nvPr/>
        </p:nvSpPr>
        <p:spPr>
          <a:xfrm>
            <a:off x="4572000" y="2133600"/>
            <a:ext cx="2895600" cy="1200329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r>
              <a:rPr lang="en-US" sz="1200" b="1" dirty="0" smtClean="0"/>
              <a:t>TABLE </a:t>
            </a:r>
            <a:r>
              <a:rPr lang="en-US" sz="1200" b="1" dirty="0" smtClean="0"/>
              <a:t>IQSTRAT.CO2_AND_OFFSET_GAS</a:t>
            </a:r>
          </a:p>
          <a:p>
            <a:r>
              <a:rPr lang="en-US" sz="1200" b="1" u="sng" dirty="0" smtClean="0"/>
              <a:t>KEY</a:t>
            </a:r>
            <a:r>
              <a:rPr lang="en-US" sz="1200" dirty="0" smtClean="0"/>
              <a:t>  </a:t>
            </a:r>
            <a:r>
              <a:rPr lang="en-US" sz="1200" b="1" u="sng" dirty="0" smtClean="0"/>
              <a:t>Name</a:t>
            </a:r>
            <a:r>
              <a:rPr lang="en-US" sz="1200" dirty="0" smtClean="0"/>
              <a:t>	</a:t>
            </a:r>
            <a:r>
              <a:rPr lang="en-US" sz="1200" dirty="0" smtClean="0"/>
              <a:t>	</a:t>
            </a:r>
            <a:r>
              <a:rPr lang="en-US" sz="1200" b="1" u="sng" dirty="0" smtClean="0"/>
              <a:t>TYPE(Size</a:t>
            </a:r>
            <a:r>
              <a:rPr lang="en-US" sz="1200" b="1" u="sng" dirty="0" smtClean="0"/>
              <a:t>)</a:t>
            </a:r>
            <a:endParaRPr lang="en-US" sz="1200" dirty="0" smtClean="0"/>
          </a:p>
          <a:p>
            <a:r>
              <a:rPr lang="en-US" sz="1200" dirty="0" smtClean="0"/>
              <a:t> PR   Well_KID</a:t>
            </a:r>
            <a:r>
              <a:rPr lang="en-US" sz="1200" dirty="0" smtClean="0"/>
              <a:t>		NUMBER(10)</a:t>
            </a:r>
          </a:p>
          <a:p>
            <a:r>
              <a:rPr lang="en-US" sz="1200" dirty="0" smtClean="0"/>
              <a:t> </a:t>
            </a:r>
            <a:r>
              <a:rPr lang="en-US" sz="1200" dirty="0" smtClean="0"/>
              <a:t> P     Measured_Date</a:t>
            </a:r>
            <a:r>
              <a:rPr lang="en-US" sz="1200" dirty="0" smtClean="0"/>
              <a:t>	DATE</a:t>
            </a:r>
          </a:p>
          <a:p>
            <a:r>
              <a:rPr lang="en-US" sz="1200" dirty="0" smtClean="0"/>
              <a:t>    </a:t>
            </a:r>
            <a:r>
              <a:rPr lang="en-US" sz="1200" dirty="0" smtClean="0"/>
              <a:t>     CO2_Percent</a:t>
            </a:r>
            <a:r>
              <a:rPr lang="en-US" sz="1200" dirty="0" smtClean="0"/>
              <a:t>	NUMBER(6,2)</a:t>
            </a:r>
          </a:p>
          <a:p>
            <a:r>
              <a:rPr lang="en-US" sz="1200" dirty="0" smtClean="0"/>
              <a:t>     </a:t>
            </a:r>
            <a:r>
              <a:rPr lang="en-US" sz="1200" dirty="0" smtClean="0"/>
              <a:t>    GAS_MCF_Per_Day </a:t>
            </a:r>
            <a:r>
              <a:rPr lang="en-US" sz="1200" dirty="0" smtClean="0"/>
              <a:t>	NUMBER(8,2)</a:t>
            </a:r>
            <a:endParaRPr lang="en-US" sz="1200" dirty="0"/>
          </a:p>
        </p:txBody>
      </p:sp>
      <p:sp>
        <p:nvSpPr>
          <p:cNvPr id="10" name="TextBox 9"/>
          <p:cNvSpPr txBox="1"/>
          <p:nvPr/>
        </p:nvSpPr>
        <p:spPr>
          <a:xfrm>
            <a:off x="685800" y="6248400"/>
            <a:ext cx="1828800" cy="369332"/>
          </a:xfrm>
          <a:prstGeom prst="rect">
            <a:avLst/>
          </a:prstGeom>
          <a:solidFill>
            <a:srgbClr val="92D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</a:t>
            </a:r>
            <a:r>
              <a:rPr lang="en-US" baseline="-25000" dirty="0" smtClean="0"/>
              <a:t>2 </a:t>
            </a:r>
            <a:r>
              <a:rPr lang="en-US" dirty="0" smtClean="0"/>
              <a:t>Fluid Tables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685800" y="5715000"/>
            <a:ext cx="1828800" cy="369332"/>
          </a:xfrm>
          <a:prstGeom prst="rect">
            <a:avLst/>
          </a:prstGeom>
          <a:solidFill>
            <a:srgbClr val="00B0F0"/>
          </a:solidFill>
          <a:ln>
            <a:solidFill>
              <a:srgbClr val="00B0F0"/>
            </a:solidFill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KGS </a:t>
            </a:r>
            <a:r>
              <a:rPr lang="en-US" dirty="0" smtClean="0"/>
              <a:t>Table</a:t>
            </a:r>
            <a:endParaRPr lang="en-US" dirty="0"/>
          </a:p>
        </p:txBody>
      </p:sp>
      <p:cxnSp>
        <p:nvCxnSpPr>
          <p:cNvPr id="15" name="Straight Arrow Connector 14"/>
          <p:cNvCxnSpPr/>
          <p:nvPr/>
        </p:nvCxnSpPr>
        <p:spPr>
          <a:xfrm>
            <a:off x="3505200" y="566928"/>
            <a:ext cx="1066800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Arrow Connector 16"/>
          <p:cNvCxnSpPr/>
          <p:nvPr/>
        </p:nvCxnSpPr>
        <p:spPr>
          <a:xfrm>
            <a:off x="4114800" y="566928"/>
            <a:ext cx="533400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4114800" y="2651760"/>
            <a:ext cx="381000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4191000" y="2651760"/>
            <a:ext cx="381000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4114800" y="6096000"/>
            <a:ext cx="381000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>
            <a:off x="4191000" y="6096000"/>
            <a:ext cx="381000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>
            <a:off x="4114800" y="4038600"/>
            <a:ext cx="381000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>
            <a:off x="4191000" y="4038600"/>
            <a:ext cx="381000" cy="0"/>
          </a:xfrm>
          <a:prstGeom prst="straightConnector1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/>
          <p:cNvCxnSpPr/>
          <p:nvPr/>
        </p:nvCxnSpPr>
        <p:spPr>
          <a:xfrm>
            <a:off x="3657600" y="4480560"/>
            <a:ext cx="381000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/>
          <p:cNvCxnSpPr/>
          <p:nvPr/>
        </p:nvCxnSpPr>
        <p:spPr>
          <a:xfrm>
            <a:off x="3733800" y="4480560"/>
            <a:ext cx="381000" cy="0"/>
          </a:xfrm>
          <a:prstGeom prst="straightConnector1">
            <a:avLst/>
          </a:prstGeom>
          <a:ln>
            <a:solidFill>
              <a:schemeClr val="tx1"/>
            </a:solidFill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/>
          <p:cNvCxnSpPr/>
          <p:nvPr/>
        </p:nvCxnSpPr>
        <p:spPr>
          <a:xfrm>
            <a:off x="4114800" y="566928"/>
            <a:ext cx="0" cy="552297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90600" y="1143000"/>
            <a:ext cx="2514600" cy="369332"/>
          </a:xfrm>
          <a:prstGeom prst="rect">
            <a:avLst/>
          </a:prstGeom>
          <a:solidFill>
            <a:srgbClr val="FFFF0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CO2 Brine Data Type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81000" y="914400"/>
            <a:ext cx="3124200" cy="213360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Rounded Rectangle 1"/>
          <p:cNvSpPr/>
          <p:nvPr/>
        </p:nvSpPr>
        <p:spPr>
          <a:xfrm>
            <a:off x="685800" y="1295400"/>
            <a:ext cx="2514600" cy="1371600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85800" y="1607403"/>
            <a:ext cx="2514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CO2 Brine Data Database Tables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3886200" y="1295400"/>
            <a:ext cx="2514600" cy="1371600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886200" y="1390471"/>
            <a:ext cx="25146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CO2 Brine Data Summary Page by Well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685800" y="3429000"/>
            <a:ext cx="2514600" cy="1371600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85800" y="3741003"/>
            <a:ext cx="2514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CO2 Brine Data Summary Page 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3581400" y="914400"/>
            <a:ext cx="3124200" cy="213360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381000" y="3124200"/>
            <a:ext cx="3124200" cy="213360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>
            <a:off x="3581400" y="3124200"/>
            <a:ext cx="3124200" cy="2133600"/>
          </a:xfrm>
          <a:prstGeom prst="rect">
            <a:avLst/>
          </a:prstGeom>
          <a:noFill/>
          <a:ln w="3175">
            <a:prstDash val="sysDot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2" name="Rounded Rectangle 11"/>
          <p:cNvSpPr/>
          <p:nvPr/>
        </p:nvSpPr>
        <p:spPr>
          <a:xfrm>
            <a:off x="3886200" y="3429000"/>
            <a:ext cx="2514600" cy="1371600"/>
          </a:xfrm>
          <a:prstGeom prst="roundRect">
            <a:avLst/>
          </a:prstGeom>
          <a:solidFill>
            <a:srgbClr val="92D050"/>
          </a:solidFill>
          <a:ln>
            <a:solidFill>
              <a:srgbClr val="92D050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3886200" y="3581400"/>
            <a:ext cx="2514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CO2 Brine Data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Gridding &amp; Mapping Web App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945</TotalTime>
  <Words>115</Words>
  <Application>Microsoft Office PowerPoint</Application>
  <PresentationFormat>On-screen Show (4:3)</PresentationFormat>
  <Paragraphs>164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jvictor</dc:creator>
  <cp:lastModifiedBy>jvictor</cp:lastModifiedBy>
  <cp:revision>91</cp:revision>
  <dcterms:created xsi:type="dcterms:W3CDTF">2015-04-21T12:45:13Z</dcterms:created>
  <dcterms:modified xsi:type="dcterms:W3CDTF">2016-03-15T17:13:28Z</dcterms:modified>
</cp:coreProperties>
</file>