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CCCC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634" y="-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85B43C-1CEE-48DB-A0C8-D46B34E68B54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18BC1F-594B-4900-97C1-5936BCDB12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18BC1F-594B-4900-97C1-5936BCDB1254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DBDE70-B577-4AF1-AEA7-0FE91970DA87}" type="datetimeFigureOut">
              <a:rPr lang="en-US" smtClean="0"/>
              <a:pPr/>
              <a:t>6/22/2017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7C7B28-6755-4D3D-A028-BC7EF75C6BF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" descr="C:\Users\jvictor\Documents\My Files\IQSTRAT\LAS_IO\images\kgsSm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3733800"/>
            <a:ext cx="571500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Oval 43"/>
          <p:cNvSpPr>
            <a:spLocks noChangeArrowheads="1"/>
          </p:cNvSpPr>
          <p:nvPr/>
        </p:nvSpPr>
        <p:spPr bwMode="auto">
          <a:xfrm>
            <a:off x="4038600" y="43434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4" name="Oval 44"/>
          <p:cNvSpPr>
            <a:spLocks noChangeArrowheads="1"/>
          </p:cNvSpPr>
          <p:nvPr/>
        </p:nvSpPr>
        <p:spPr bwMode="auto">
          <a:xfrm>
            <a:off x="4038600" y="42672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5" name="Oval 45"/>
          <p:cNvSpPr>
            <a:spLocks noChangeArrowheads="1"/>
          </p:cNvSpPr>
          <p:nvPr/>
        </p:nvSpPr>
        <p:spPr bwMode="auto">
          <a:xfrm>
            <a:off x="4038600" y="41910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6" name="Oval 46"/>
          <p:cNvSpPr>
            <a:spLocks noChangeArrowheads="1"/>
          </p:cNvSpPr>
          <p:nvPr/>
        </p:nvSpPr>
        <p:spPr bwMode="auto">
          <a:xfrm>
            <a:off x="4038600" y="41148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7" name="Oval 47"/>
          <p:cNvSpPr>
            <a:spLocks noChangeArrowheads="1"/>
          </p:cNvSpPr>
          <p:nvPr/>
        </p:nvSpPr>
        <p:spPr bwMode="auto">
          <a:xfrm>
            <a:off x="4038600" y="40386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8" name="Oval 48"/>
          <p:cNvSpPr>
            <a:spLocks noChangeArrowheads="1"/>
          </p:cNvSpPr>
          <p:nvPr/>
        </p:nvSpPr>
        <p:spPr bwMode="auto">
          <a:xfrm>
            <a:off x="4038600" y="3962400"/>
            <a:ext cx="838200" cy="228600"/>
          </a:xfrm>
          <a:prstGeom prst="ellipse">
            <a:avLst/>
          </a:prstGeom>
          <a:solidFill>
            <a:srgbClr val="00B0F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733800" y="3505200"/>
            <a:ext cx="21336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100" b="1" dirty="0" smtClean="0"/>
              <a:t>South-central  Kansas CO</a:t>
            </a:r>
            <a:r>
              <a:rPr lang="en-US" sz="1100" b="1" baseline="-25000" dirty="0" smtClean="0"/>
              <a:t>2 </a:t>
            </a:r>
            <a:r>
              <a:rPr lang="en-US" sz="1100" b="1" dirty="0" smtClean="0"/>
              <a:t>Project CO</a:t>
            </a:r>
            <a:r>
              <a:rPr lang="en-US" sz="1100" b="1" baseline="-25000" dirty="0" smtClean="0"/>
              <a:t>2</a:t>
            </a:r>
            <a:r>
              <a:rPr lang="en-US" sz="1100" b="1" dirty="0" smtClean="0"/>
              <a:t> Sequestration</a:t>
            </a:r>
            <a:endParaRPr lang="en-US" sz="1100" b="1" dirty="0"/>
          </a:p>
        </p:txBody>
      </p:sp>
      <p:sp>
        <p:nvSpPr>
          <p:cNvPr id="10" name="Rounded Rectangle 9"/>
          <p:cNvSpPr/>
          <p:nvPr/>
        </p:nvSpPr>
        <p:spPr>
          <a:xfrm>
            <a:off x="3733800" y="3505200"/>
            <a:ext cx="2209800" cy="1143000"/>
          </a:xfrm>
          <a:prstGeom prst="roundRect">
            <a:avLst/>
          </a:prstGeom>
          <a:noFill/>
          <a:ln>
            <a:solidFill>
              <a:srgbClr val="C8643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114800" y="3965377"/>
            <a:ext cx="6858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Database</a:t>
            </a:r>
            <a:endParaRPr lang="en-US" sz="1000" b="1" dirty="0"/>
          </a:p>
        </p:txBody>
      </p:sp>
      <p:sp>
        <p:nvSpPr>
          <p:cNvPr id="15" name="Oval 14"/>
          <p:cNvSpPr/>
          <p:nvPr/>
        </p:nvSpPr>
        <p:spPr>
          <a:xfrm>
            <a:off x="2209800" y="609600"/>
            <a:ext cx="4800600" cy="5105400"/>
          </a:xfrm>
          <a:prstGeom prst="ellipse">
            <a:avLst/>
          </a:prstGeom>
          <a:noFill/>
          <a:ln w="6350">
            <a:solidFill>
              <a:schemeClr val="accent5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533400" y="2438400"/>
            <a:ext cx="1752600" cy="914400"/>
          </a:xfrm>
          <a:prstGeom prst="ellipse">
            <a:avLst/>
          </a:prstGeom>
          <a:solidFill>
            <a:schemeClr val="accent5">
              <a:lumMod val="60000"/>
              <a:lumOff val="4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533400" y="2521803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Gridding &amp; Mapping</a:t>
            </a:r>
          </a:p>
        </p:txBody>
      </p:sp>
      <p:sp>
        <p:nvSpPr>
          <p:cNvPr id="18" name="Oval 17"/>
          <p:cNvSpPr/>
          <p:nvPr/>
        </p:nvSpPr>
        <p:spPr>
          <a:xfrm>
            <a:off x="7162800" y="4572000"/>
            <a:ext cx="1752600" cy="914400"/>
          </a:xfrm>
          <a:prstGeom prst="ellipse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7162800" y="45720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PSWave</a:t>
            </a:r>
          </a:p>
          <a:p>
            <a:pPr algn="ctr"/>
            <a:r>
              <a:rPr lang="en-US" sz="1100" b="1" dirty="0" smtClean="0"/>
              <a:t>Compute Subsurface Sonic P-wave &amp; S-wave Average Times &amp; Velocities </a:t>
            </a:r>
            <a:endParaRPr lang="en-US" sz="1100" b="1" dirty="0"/>
          </a:p>
        </p:txBody>
      </p:sp>
      <p:sp>
        <p:nvSpPr>
          <p:cNvPr id="20" name="Rounded Rectangle 19"/>
          <p:cNvSpPr/>
          <p:nvPr/>
        </p:nvSpPr>
        <p:spPr>
          <a:xfrm>
            <a:off x="2286000" y="1295400"/>
            <a:ext cx="1676400" cy="838200"/>
          </a:xfrm>
          <a:prstGeom prst="round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2209800" y="174323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Sample Plot</a:t>
            </a:r>
            <a:endParaRPr lang="en-US" sz="1100" b="1" dirty="0" smtClean="0"/>
          </a:p>
        </p:txBody>
      </p:sp>
      <p:sp>
        <p:nvSpPr>
          <p:cNvPr id="24" name="Flowchart: Document 23"/>
          <p:cNvSpPr/>
          <p:nvPr/>
        </p:nvSpPr>
        <p:spPr>
          <a:xfrm>
            <a:off x="8305800" y="5638800"/>
            <a:ext cx="685800" cy="914400"/>
          </a:xfrm>
          <a:prstGeom prst="flowChartDocument">
            <a:avLst/>
          </a:prstGeom>
          <a:solidFill>
            <a:srgbClr val="FFC000"/>
          </a:solidFill>
          <a:ln>
            <a:solidFill>
              <a:srgbClr val="FFC000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5" name="TextBox 37"/>
          <p:cNvSpPr txBox="1">
            <a:spLocks noChangeArrowheads="1"/>
          </p:cNvSpPr>
          <p:nvPr/>
        </p:nvSpPr>
        <p:spPr bwMode="auto">
          <a:xfrm>
            <a:off x="8229600" y="5638800"/>
            <a:ext cx="838200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n-US" sz="1000" b="1" dirty="0" smtClean="0"/>
              <a:t>Log ASCII Standard (LAS) </a:t>
            </a:r>
          </a:p>
          <a:p>
            <a:pPr algn="ctr"/>
            <a:r>
              <a:rPr lang="en-US" sz="1000" b="1" dirty="0" smtClean="0"/>
              <a:t>Ver. 3.0</a:t>
            </a:r>
          </a:p>
          <a:p>
            <a:pPr algn="ctr"/>
            <a:r>
              <a:rPr lang="en-US" sz="1000" b="1" dirty="0" smtClean="0"/>
              <a:t>File</a:t>
            </a:r>
            <a:endParaRPr lang="en-US" sz="1000" b="1" dirty="0"/>
          </a:p>
        </p:txBody>
      </p:sp>
      <p:cxnSp>
        <p:nvCxnSpPr>
          <p:cNvPr id="26" name="Straight Arrow Connector 25"/>
          <p:cNvCxnSpPr>
            <a:stCxn id="24" idx="0"/>
          </p:cNvCxnSpPr>
          <p:nvPr/>
        </p:nvCxnSpPr>
        <p:spPr>
          <a:xfrm flipH="1" flipV="1">
            <a:off x="8458200" y="5410200"/>
            <a:ext cx="190500" cy="228600"/>
          </a:xfrm>
          <a:prstGeom prst="straightConnector1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Oval 26"/>
          <p:cNvSpPr/>
          <p:nvPr/>
        </p:nvSpPr>
        <p:spPr>
          <a:xfrm>
            <a:off x="152400" y="5870377"/>
            <a:ext cx="609600" cy="304800"/>
          </a:xfrm>
          <a:prstGeom prst="ellipse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8" name="Rounded Rectangle 27"/>
          <p:cNvSpPr/>
          <p:nvPr/>
        </p:nvSpPr>
        <p:spPr>
          <a:xfrm>
            <a:off x="152400" y="6251377"/>
            <a:ext cx="609600" cy="304800"/>
          </a:xfrm>
          <a:prstGeom prst="roundRect">
            <a:avLst/>
          </a:prstGeom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9" name="TextBox 28"/>
          <p:cNvSpPr txBox="1"/>
          <p:nvPr/>
        </p:nvSpPr>
        <p:spPr>
          <a:xfrm>
            <a:off x="762000" y="5867400"/>
            <a:ext cx="12954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Java Web </a:t>
            </a:r>
            <a:r>
              <a:rPr lang="en-US" sz="1400" dirty="0" smtClean="0"/>
              <a:t>Sites</a:t>
            </a:r>
            <a:endParaRPr lang="en-US" sz="1400" dirty="0" smtClean="0"/>
          </a:p>
        </p:txBody>
      </p:sp>
      <p:sp>
        <p:nvSpPr>
          <p:cNvPr id="30" name="TextBox 29"/>
          <p:cNvSpPr txBox="1"/>
          <p:nvPr/>
        </p:nvSpPr>
        <p:spPr>
          <a:xfrm>
            <a:off x="762000" y="6248400"/>
            <a:ext cx="19050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/>
              <a:t>Summary Page Applets</a:t>
            </a:r>
            <a:endParaRPr lang="en-US" sz="1400" dirty="0" smtClean="0"/>
          </a:p>
        </p:txBody>
      </p:sp>
      <p:sp>
        <p:nvSpPr>
          <p:cNvPr id="31" name="Oval 30"/>
          <p:cNvSpPr/>
          <p:nvPr/>
        </p:nvSpPr>
        <p:spPr>
          <a:xfrm>
            <a:off x="6324600" y="3200400"/>
            <a:ext cx="1752600" cy="914400"/>
          </a:xfrm>
          <a:prstGeom prst="ellipse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6324600" y="32004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LoQuake</a:t>
            </a:r>
          </a:p>
          <a:p>
            <a:pPr algn="ctr"/>
            <a:r>
              <a:rPr lang="en-US" sz="1100" b="1" dirty="0" smtClean="0"/>
              <a:t>Compute Location of Shallow Seismic Events below 15 Sensor Array</a:t>
            </a:r>
            <a:endParaRPr lang="en-US" sz="1100" b="1" dirty="0"/>
          </a:p>
        </p:txBody>
      </p:sp>
      <p:cxnSp>
        <p:nvCxnSpPr>
          <p:cNvPr id="33" name="Straight Arrow Connector 32"/>
          <p:cNvCxnSpPr>
            <a:stCxn id="19" idx="0"/>
          </p:cNvCxnSpPr>
          <p:nvPr/>
        </p:nvCxnSpPr>
        <p:spPr>
          <a:xfrm flipH="1" flipV="1">
            <a:off x="7848600" y="4038600"/>
            <a:ext cx="190500" cy="533400"/>
          </a:xfrm>
          <a:prstGeom prst="straightConnector1">
            <a:avLst/>
          </a:prstGeom>
          <a:ln w="19050">
            <a:solidFill>
              <a:schemeClr val="tx1"/>
            </a:solidFill>
            <a:prstDash val="dash"/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Flowchart: Document 33"/>
          <p:cNvSpPr/>
          <p:nvPr/>
        </p:nvSpPr>
        <p:spPr>
          <a:xfrm>
            <a:off x="8153400" y="3581400"/>
            <a:ext cx="762000" cy="838200"/>
          </a:xfrm>
          <a:prstGeom prst="flowChartDocument">
            <a:avLst/>
          </a:prstGeom>
          <a:solidFill>
            <a:schemeClr val="accent6">
              <a:lumMod val="75000"/>
            </a:schemeClr>
          </a:solidFill>
          <a:ln>
            <a:solidFill>
              <a:schemeClr val="accent6">
                <a:lumMod val="75000"/>
              </a:schemeClr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TextBox 37"/>
          <p:cNvSpPr txBox="1">
            <a:spLocks noChangeArrowheads="1"/>
          </p:cNvSpPr>
          <p:nvPr/>
        </p:nvSpPr>
        <p:spPr bwMode="auto">
          <a:xfrm>
            <a:off x="8077200" y="3581400"/>
            <a:ext cx="9144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n-US" sz="1000" b="1" dirty="0" smtClean="0"/>
              <a:t>PSWAVE.CSV Subsurface  Velocity Model </a:t>
            </a:r>
            <a:endParaRPr lang="en-US" sz="1000" b="1" dirty="0"/>
          </a:p>
        </p:txBody>
      </p:sp>
      <p:sp>
        <p:nvSpPr>
          <p:cNvPr id="36" name="Oval 35"/>
          <p:cNvSpPr/>
          <p:nvPr/>
        </p:nvSpPr>
        <p:spPr>
          <a:xfrm>
            <a:off x="5791200" y="152400"/>
            <a:ext cx="1752600" cy="914400"/>
          </a:xfrm>
          <a:prstGeom prst="ellipse">
            <a:avLst/>
          </a:prstGeom>
          <a:solidFill>
            <a:srgbClr val="FFFF00"/>
          </a:solidFill>
          <a:ln>
            <a:solidFill>
              <a:srgbClr val="FFFF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7" name="TextBox 36"/>
          <p:cNvSpPr txBox="1"/>
          <p:nvPr/>
        </p:nvSpPr>
        <p:spPr>
          <a:xfrm>
            <a:off x="5791200" y="228600"/>
            <a:ext cx="1752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Plot2D</a:t>
            </a:r>
          </a:p>
          <a:p>
            <a:pPr algn="ctr"/>
            <a:r>
              <a:rPr lang="en-US" sz="1100" b="1" dirty="0" smtClean="0"/>
              <a:t>Plot Kansas Earthquakes by Magnitude versus Date</a:t>
            </a:r>
            <a:endParaRPr lang="en-US" sz="1100" b="1" dirty="0"/>
          </a:p>
        </p:txBody>
      </p:sp>
      <p:sp>
        <p:nvSpPr>
          <p:cNvPr id="38" name="Oval 37"/>
          <p:cNvSpPr/>
          <p:nvPr/>
        </p:nvSpPr>
        <p:spPr>
          <a:xfrm>
            <a:off x="7239000" y="838200"/>
            <a:ext cx="1752600" cy="914400"/>
          </a:xfrm>
          <a:prstGeom prst="ellipse">
            <a:avLst/>
          </a:prstGeom>
          <a:solidFill>
            <a:srgbClr val="FFFF99"/>
          </a:solidFill>
          <a:ln>
            <a:solidFill>
              <a:srgbClr val="FFFF99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TextBox 38"/>
          <p:cNvSpPr txBox="1"/>
          <p:nvPr/>
        </p:nvSpPr>
        <p:spPr>
          <a:xfrm>
            <a:off x="7239000" y="838200"/>
            <a:ext cx="1752600" cy="8463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Plot3D</a:t>
            </a:r>
          </a:p>
          <a:p>
            <a:pPr algn="ctr"/>
            <a:r>
              <a:rPr lang="en-US" sz="1100" b="1" dirty="0" smtClean="0"/>
              <a:t>Plot Kansas Earthquakes by Location (Latitude, Longitude &amp; Depth)</a:t>
            </a:r>
            <a:endParaRPr lang="en-US" sz="1100" b="1" dirty="0"/>
          </a:p>
        </p:txBody>
      </p:sp>
      <p:sp>
        <p:nvSpPr>
          <p:cNvPr id="40" name="Oval 39"/>
          <p:cNvSpPr/>
          <p:nvPr/>
        </p:nvSpPr>
        <p:spPr>
          <a:xfrm>
            <a:off x="6781800" y="1913930"/>
            <a:ext cx="1752600" cy="914400"/>
          </a:xfrm>
          <a:prstGeom prst="ellipse">
            <a:avLst/>
          </a:prstGeom>
          <a:solidFill>
            <a:schemeClr val="accent2">
              <a:lumMod val="60000"/>
              <a:lumOff val="40000"/>
            </a:schemeClr>
          </a:solidFill>
          <a:ln>
            <a:solidFill>
              <a:schemeClr val="accent2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1" name="TextBox 40"/>
          <p:cNvSpPr txBox="1"/>
          <p:nvPr/>
        </p:nvSpPr>
        <p:spPr>
          <a:xfrm>
            <a:off x="6781800" y="1905000"/>
            <a:ext cx="1752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Plot3D</a:t>
            </a:r>
          </a:p>
          <a:p>
            <a:pPr algn="ctr"/>
            <a:r>
              <a:rPr lang="en-US" sz="1600" b="1" dirty="0" smtClean="0"/>
              <a:t>Animation</a:t>
            </a:r>
          </a:p>
          <a:p>
            <a:pPr algn="ctr"/>
            <a:r>
              <a:rPr lang="en-US" sz="1100" b="1" dirty="0" smtClean="0"/>
              <a:t>Plot Kansas Earthquakes by Location</a:t>
            </a:r>
            <a:endParaRPr lang="en-US" sz="1100" b="1" dirty="0"/>
          </a:p>
        </p:txBody>
      </p:sp>
      <p:sp>
        <p:nvSpPr>
          <p:cNvPr id="42" name="Oval 41"/>
          <p:cNvSpPr/>
          <p:nvPr/>
        </p:nvSpPr>
        <p:spPr>
          <a:xfrm>
            <a:off x="2971800" y="228600"/>
            <a:ext cx="1752600" cy="914400"/>
          </a:xfrm>
          <a:prstGeom prst="ellipse">
            <a:avLst/>
          </a:prstGeom>
          <a:solidFill>
            <a:schemeClr val="accent4">
              <a:lumMod val="40000"/>
              <a:lumOff val="60000"/>
            </a:schemeClr>
          </a:solidFill>
          <a:ln>
            <a:solidFill>
              <a:schemeClr val="accent4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3" name="TextBox 42"/>
          <p:cNvSpPr txBox="1"/>
          <p:nvPr/>
        </p:nvSpPr>
        <p:spPr>
          <a:xfrm>
            <a:off x="2895600" y="312003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Brine Data</a:t>
            </a:r>
          </a:p>
          <a:p>
            <a:pPr algn="ctr"/>
            <a:r>
              <a:rPr lang="en-US" sz="1600" b="1" dirty="0" smtClean="0"/>
              <a:t>Principal Components</a:t>
            </a:r>
          </a:p>
        </p:txBody>
      </p:sp>
      <p:sp>
        <p:nvSpPr>
          <p:cNvPr id="44" name="Rounded Rectangle 43"/>
          <p:cNvSpPr/>
          <p:nvPr/>
        </p:nvSpPr>
        <p:spPr>
          <a:xfrm>
            <a:off x="4191000" y="1295400"/>
            <a:ext cx="1676400" cy="838200"/>
          </a:xfrm>
          <a:prstGeom prst="roundRect">
            <a:avLst/>
          </a:prstGeom>
          <a:solidFill>
            <a:schemeClr val="accent1">
              <a:lumMod val="60000"/>
              <a:lumOff val="40000"/>
            </a:schemeClr>
          </a:solidFill>
          <a:ln>
            <a:solidFill>
              <a:schemeClr val="accent1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5" name="TextBox 44"/>
          <p:cNvSpPr txBox="1"/>
          <p:nvPr/>
        </p:nvSpPr>
        <p:spPr>
          <a:xfrm>
            <a:off x="4114800" y="1828800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Piper Diagram</a:t>
            </a:r>
            <a:endParaRPr lang="en-US" sz="1100" b="1" dirty="0" smtClean="0"/>
          </a:p>
        </p:txBody>
      </p:sp>
      <p:sp>
        <p:nvSpPr>
          <p:cNvPr id="46" name="Oval 45"/>
          <p:cNvSpPr/>
          <p:nvPr/>
        </p:nvSpPr>
        <p:spPr>
          <a:xfrm>
            <a:off x="990600" y="152400"/>
            <a:ext cx="17526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TextBox 46"/>
          <p:cNvSpPr txBox="1"/>
          <p:nvPr/>
        </p:nvSpPr>
        <p:spPr>
          <a:xfrm>
            <a:off x="990600" y="2358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</a:t>
            </a:r>
            <a:r>
              <a:rPr lang="en-US" sz="1400" b="1" dirty="0" smtClean="0"/>
              <a:t>Gridding &amp; Mapping Field Animation</a:t>
            </a:r>
          </a:p>
        </p:txBody>
      </p:sp>
      <p:sp>
        <p:nvSpPr>
          <p:cNvPr id="48" name="Oval 47"/>
          <p:cNvSpPr/>
          <p:nvPr/>
        </p:nvSpPr>
        <p:spPr>
          <a:xfrm>
            <a:off x="304800" y="1295400"/>
            <a:ext cx="1752600" cy="914400"/>
          </a:xfrm>
          <a:prstGeom prst="ellipse">
            <a:avLst/>
          </a:prstGeom>
          <a:solidFill>
            <a:schemeClr val="accent5">
              <a:lumMod val="20000"/>
              <a:lumOff val="80000"/>
            </a:schemeClr>
          </a:solidFill>
          <a:ln>
            <a:solidFill>
              <a:schemeClr val="accent5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9" name="TextBox 48"/>
          <p:cNvSpPr txBox="1"/>
          <p:nvPr/>
        </p:nvSpPr>
        <p:spPr>
          <a:xfrm>
            <a:off x="304800" y="13788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CO</a:t>
            </a:r>
            <a:r>
              <a:rPr lang="en-US" sz="1600" b="1" baseline="-25000" dirty="0" smtClean="0"/>
              <a:t>2 </a:t>
            </a:r>
            <a:r>
              <a:rPr lang="en-US" sz="1600" b="1" dirty="0" smtClean="0"/>
              <a:t>Brine Data </a:t>
            </a:r>
            <a:r>
              <a:rPr lang="en-US" sz="1400" b="1" dirty="0" smtClean="0"/>
              <a:t>Gridding &amp; Mapping Lab Animation</a:t>
            </a:r>
          </a:p>
        </p:txBody>
      </p:sp>
      <p:sp>
        <p:nvSpPr>
          <p:cNvPr id="50" name="Oval 49"/>
          <p:cNvSpPr/>
          <p:nvPr/>
        </p:nvSpPr>
        <p:spPr>
          <a:xfrm>
            <a:off x="457200" y="4495800"/>
            <a:ext cx="1752600" cy="914400"/>
          </a:xfrm>
          <a:prstGeom prst="ellipse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1" name="TextBox 50"/>
          <p:cNvSpPr txBox="1"/>
          <p:nvPr/>
        </p:nvSpPr>
        <p:spPr>
          <a:xfrm>
            <a:off x="457200" y="4579203"/>
            <a:ext cx="17526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baseline="-25000" dirty="0" smtClean="0"/>
              <a:t> </a:t>
            </a:r>
            <a:r>
              <a:rPr lang="en-US" sz="1600" b="1" dirty="0" smtClean="0"/>
              <a:t>Fluid Level </a:t>
            </a:r>
            <a:r>
              <a:rPr lang="en-US" sz="1400" b="1" dirty="0" smtClean="0"/>
              <a:t>Gridding &amp; Mapping</a:t>
            </a:r>
          </a:p>
          <a:p>
            <a:pPr algn="ctr"/>
            <a:r>
              <a:rPr lang="en-US" sz="1400" b="1" dirty="0" smtClean="0"/>
              <a:t>Animation</a:t>
            </a:r>
          </a:p>
        </p:txBody>
      </p:sp>
      <p:sp>
        <p:nvSpPr>
          <p:cNvPr id="52" name="Rounded Rectangle 51"/>
          <p:cNvSpPr/>
          <p:nvPr/>
        </p:nvSpPr>
        <p:spPr>
          <a:xfrm>
            <a:off x="1524000" y="3505200"/>
            <a:ext cx="1676400" cy="83820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chemeClr val="bg1">
                <a:lumMod val="75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3" name="TextBox 52"/>
          <p:cNvSpPr txBox="1"/>
          <p:nvPr/>
        </p:nvSpPr>
        <p:spPr>
          <a:xfrm>
            <a:off x="1524000" y="3505200"/>
            <a:ext cx="1524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Production Emissions Injection Plots</a:t>
            </a:r>
            <a:endParaRPr lang="en-US" sz="1100" b="1" dirty="0" smtClean="0"/>
          </a:p>
        </p:txBody>
      </p:sp>
      <p:sp>
        <p:nvSpPr>
          <p:cNvPr id="54" name="Oval 53"/>
          <p:cNvSpPr/>
          <p:nvPr/>
        </p:nvSpPr>
        <p:spPr>
          <a:xfrm>
            <a:off x="6019800" y="5562600"/>
            <a:ext cx="1752600" cy="914400"/>
          </a:xfrm>
          <a:prstGeom prst="ellipse">
            <a:avLst/>
          </a:prstGeom>
          <a:solidFill>
            <a:srgbClr val="CCCC00"/>
          </a:solidFill>
          <a:ln>
            <a:solidFill>
              <a:srgbClr val="CCCC0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5" name="TextBox 54"/>
          <p:cNvSpPr txBox="1"/>
          <p:nvPr/>
        </p:nvSpPr>
        <p:spPr>
          <a:xfrm>
            <a:off x="6096000" y="5646003"/>
            <a:ext cx="1600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Pressure Wave &amp; CO2 Seismic</a:t>
            </a:r>
          </a:p>
          <a:p>
            <a:pPr algn="ctr"/>
            <a:r>
              <a:rPr lang="en-US" sz="1600" b="1" dirty="0" smtClean="0"/>
              <a:t>Profile Plot</a:t>
            </a:r>
          </a:p>
        </p:txBody>
      </p:sp>
      <p:sp>
        <p:nvSpPr>
          <p:cNvPr id="56" name="Rounded Rectangle 55"/>
          <p:cNvSpPr/>
          <p:nvPr/>
        </p:nvSpPr>
        <p:spPr>
          <a:xfrm>
            <a:off x="3200400" y="2252246"/>
            <a:ext cx="1676400" cy="838200"/>
          </a:xfrm>
          <a:prstGeom prst="round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5">
                <a:lumMod val="40000"/>
                <a:lumOff val="6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7" name="TextBox 56"/>
          <p:cNvSpPr txBox="1"/>
          <p:nvPr/>
        </p:nvSpPr>
        <p:spPr>
          <a:xfrm>
            <a:off x="3124200" y="2785646"/>
            <a:ext cx="18288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Box &amp; Whisker Plot</a:t>
            </a:r>
            <a:endParaRPr lang="en-US" sz="1100" b="1" dirty="0" smtClean="0"/>
          </a:p>
        </p:txBody>
      </p:sp>
      <p:sp>
        <p:nvSpPr>
          <p:cNvPr id="61" name="Oval 60"/>
          <p:cNvSpPr/>
          <p:nvPr/>
        </p:nvSpPr>
        <p:spPr>
          <a:xfrm>
            <a:off x="2209800" y="5190530"/>
            <a:ext cx="1752600" cy="914400"/>
          </a:xfrm>
          <a:prstGeom prst="ellipse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2" name="TextBox 61"/>
          <p:cNvSpPr txBox="1"/>
          <p:nvPr/>
        </p:nvSpPr>
        <p:spPr>
          <a:xfrm>
            <a:off x="2209800" y="51816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PSI_Tides</a:t>
            </a:r>
          </a:p>
          <a:p>
            <a:pPr algn="ctr"/>
            <a:r>
              <a:rPr lang="en-US" sz="1600" b="1" dirty="0" smtClean="0"/>
              <a:t>Lunar &amp; Solar Tidal Pressure</a:t>
            </a:r>
            <a:endParaRPr lang="en-US" sz="1100" b="1" dirty="0"/>
          </a:p>
        </p:txBody>
      </p:sp>
      <p:sp>
        <p:nvSpPr>
          <p:cNvPr id="63" name="Oval 62"/>
          <p:cNvSpPr/>
          <p:nvPr/>
        </p:nvSpPr>
        <p:spPr>
          <a:xfrm>
            <a:off x="4038600" y="5562600"/>
            <a:ext cx="1752600" cy="914400"/>
          </a:xfrm>
          <a:prstGeom prst="ellipse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3">
                <a:lumMod val="60000"/>
                <a:lumOff val="40000"/>
              </a:schemeClr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4" name="TextBox 63"/>
          <p:cNvSpPr txBox="1"/>
          <p:nvPr/>
        </p:nvSpPr>
        <p:spPr>
          <a:xfrm>
            <a:off x="4038600" y="5706070"/>
            <a:ext cx="1752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smtClean="0"/>
              <a:t>PSI_Plot</a:t>
            </a:r>
          </a:p>
          <a:p>
            <a:pPr algn="ctr"/>
            <a:r>
              <a:rPr lang="en-US" sz="1600" b="1" dirty="0" smtClean="0"/>
              <a:t>Raw Pressure Plot</a:t>
            </a:r>
            <a:endParaRPr lang="en-US" sz="1100" b="1" dirty="0"/>
          </a:p>
        </p:txBody>
      </p:sp>
      <p:pic>
        <p:nvPicPr>
          <p:cNvPr id="1026" name="Picture 2" descr="C:\Users\jvictor\Documents\My Files\JAVA-SRC-Download\CO2_II_WebSite\ORACLE-Files\Brine\images\sample-icon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395984"/>
            <a:ext cx="609600" cy="355600"/>
          </a:xfrm>
          <a:prstGeom prst="rect">
            <a:avLst/>
          </a:prstGeom>
          <a:noFill/>
        </p:spPr>
      </p:pic>
      <p:pic>
        <p:nvPicPr>
          <p:cNvPr id="1027" name="Picture 3" descr="C:\Users\jvictor\Documents\My Files\JAVA-SRC-Download\CO2_II_WebSite\ORACLE-Files\Brine\images\Piper-icon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27563" y="1447800"/>
            <a:ext cx="750124" cy="304800"/>
          </a:xfrm>
          <a:prstGeom prst="rect">
            <a:avLst/>
          </a:prstGeom>
          <a:noFill/>
        </p:spPr>
      </p:pic>
      <p:pic>
        <p:nvPicPr>
          <p:cNvPr id="1028" name="Picture 4" descr="C:\Users\jvictor\Documents\My Files\JAVA-SRC-Download\CO2_II_WebSite\ORACLE-Files\Brine\images\avg-icon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581400" y="2328446"/>
            <a:ext cx="936625" cy="487363"/>
          </a:xfrm>
          <a:prstGeom prst="rect">
            <a:avLst/>
          </a:prstGeom>
          <a:noFill/>
        </p:spPr>
      </p:pic>
      <p:pic>
        <p:nvPicPr>
          <p:cNvPr id="1029" name="Picture 5" descr="C:\Users\jvictor\Documents\My Files\JAVA-SRC-Download\CO2_II_WebSite\ORACLE-Files\Fluid\images\production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667000" y="3657600"/>
            <a:ext cx="457200" cy="32596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</TotalTime>
  <Words>141</Words>
  <Application>Microsoft Office PowerPoint</Application>
  <PresentationFormat>On-screen Show (4:3)</PresentationFormat>
  <Paragraphs>37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11</cp:revision>
  <dcterms:created xsi:type="dcterms:W3CDTF">2017-06-22T12:10:31Z</dcterms:created>
  <dcterms:modified xsi:type="dcterms:W3CDTF">2017-06-22T13:43:08Z</dcterms:modified>
</cp:coreProperties>
</file>