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FF33"/>
    <a:srgbClr val="CCCC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634" y="-91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085B43C-1CEE-48DB-A0C8-D46B34E68B54}" type="datetimeFigureOut">
              <a:rPr lang="en-US" smtClean="0"/>
              <a:t>6/22/2017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018BC1F-594B-4900-97C1-5936BCDB1254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18BC1F-594B-4900-97C1-5936BCDB1254}" type="slidenum">
              <a:rPr lang="en-US" smtClean="0"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DBDE70-B577-4AF1-AEA7-0FE91970DA87}" type="datetimeFigureOut">
              <a:rPr lang="en-US" smtClean="0"/>
              <a:t>6/22/2017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7C7B28-6755-4D3D-A028-BC7EF75C6BF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DBDE70-B577-4AF1-AEA7-0FE91970DA87}" type="datetimeFigureOut">
              <a:rPr lang="en-US" smtClean="0"/>
              <a:t>6/22/2017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7C7B28-6755-4D3D-A028-BC7EF75C6BF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DBDE70-B577-4AF1-AEA7-0FE91970DA87}" type="datetimeFigureOut">
              <a:rPr lang="en-US" smtClean="0"/>
              <a:t>6/22/2017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7C7B28-6755-4D3D-A028-BC7EF75C6BF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DBDE70-B577-4AF1-AEA7-0FE91970DA87}" type="datetimeFigureOut">
              <a:rPr lang="en-US" smtClean="0"/>
              <a:t>6/22/2017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7C7B28-6755-4D3D-A028-BC7EF75C6BF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DBDE70-B577-4AF1-AEA7-0FE91970DA87}" type="datetimeFigureOut">
              <a:rPr lang="en-US" smtClean="0"/>
              <a:t>6/22/2017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7C7B28-6755-4D3D-A028-BC7EF75C6BF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DBDE70-B577-4AF1-AEA7-0FE91970DA87}" type="datetimeFigureOut">
              <a:rPr lang="en-US" smtClean="0"/>
              <a:t>6/22/2017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7C7B28-6755-4D3D-A028-BC7EF75C6BF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DBDE70-B577-4AF1-AEA7-0FE91970DA87}" type="datetimeFigureOut">
              <a:rPr lang="en-US" smtClean="0"/>
              <a:t>6/22/2017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7C7B28-6755-4D3D-A028-BC7EF75C6BF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DBDE70-B577-4AF1-AEA7-0FE91970DA87}" type="datetimeFigureOut">
              <a:rPr lang="en-US" smtClean="0"/>
              <a:t>6/22/2017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7C7B28-6755-4D3D-A028-BC7EF75C6BF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DBDE70-B577-4AF1-AEA7-0FE91970DA87}" type="datetimeFigureOut">
              <a:rPr lang="en-US" smtClean="0"/>
              <a:t>6/22/2017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7C7B28-6755-4D3D-A028-BC7EF75C6BF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DBDE70-B577-4AF1-AEA7-0FE91970DA87}" type="datetimeFigureOut">
              <a:rPr lang="en-US" smtClean="0"/>
              <a:t>6/22/2017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7C7B28-6755-4D3D-A028-BC7EF75C6BF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DBDE70-B577-4AF1-AEA7-0FE91970DA87}" type="datetimeFigureOut">
              <a:rPr lang="en-US" smtClean="0"/>
              <a:t>6/22/2017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7C7B28-6755-4D3D-A028-BC7EF75C6BF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DBDE70-B577-4AF1-AEA7-0FE91970DA87}" type="datetimeFigureOut">
              <a:rPr lang="en-US" smtClean="0"/>
              <a:t>6/22/2017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7C7B28-6755-4D3D-A028-BC7EF75C6BF0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Users\jvictor\Documents\My Files\IQSTRAT\LAS_IO\images\kgsSm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05400" y="2590800"/>
            <a:ext cx="571500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Oval 43"/>
          <p:cNvSpPr>
            <a:spLocks noChangeArrowheads="1"/>
          </p:cNvSpPr>
          <p:nvPr/>
        </p:nvSpPr>
        <p:spPr bwMode="auto">
          <a:xfrm>
            <a:off x="3810000" y="3200400"/>
            <a:ext cx="838200" cy="228600"/>
          </a:xfrm>
          <a:prstGeom prst="ellipse">
            <a:avLst/>
          </a:prstGeom>
          <a:solidFill>
            <a:srgbClr val="00B0F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4" name="Oval 44"/>
          <p:cNvSpPr>
            <a:spLocks noChangeArrowheads="1"/>
          </p:cNvSpPr>
          <p:nvPr/>
        </p:nvSpPr>
        <p:spPr bwMode="auto">
          <a:xfrm>
            <a:off x="3810000" y="3124200"/>
            <a:ext cx="838200" cy="228600"/>
          </a:xfrm>
          <a:prstGeom prst="ellipse">
            <a:avLst/>
          </a:prstGeom>
          <a:solidFill>
            <a:srgbClr val="00B0F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5" name="Oval 45"/>
          <p:cNvSpPr>
            <a:spLocks noChangeArrowheads="1"/>
          </p:cNvSpPr>
          <p:nvPr/>
        </p:nvSpPr>
        <p:spPr bwMode="auto">
          <a:xfrm>
            <a:off x="3810000" y="3048000"/>
            <a:ext cx="838200" cy="228600"/>
          </a:xfrm>
          <a:prstGeom prst="ellipse">
            <a:avLst/>
          </a:prstGeom>
          <a:solidFill>
            <a:srgbClr val="00B0F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6" name="Oval 46"/>
          <p:cNvSpPr>
            <a:spLocks noChangeArrowheads="1"/>
          </p:cNvSpPr>
          <p:nvPr/>
        </p:nvSpPr>
        <p:spPr bwMode="auto">
          <a:xfrm>
            <a:off x="3810000" y="2971800"/>
            <a:ext cx="838200" cy="228600"/>
          </a:xfrm>
          <a:prstGeom prst="ellipse">
            <a:avLst/>
          </a:prstGeom>
          <a:solidFill>
            <a:srgbClr val="00B0F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7" name="Oval 47"/>
          <p:cNvSpPr>
            <a:spLocks noChangeArrowheads="1"/>
          </p:cNvSpPr>
          <p:nvPr/>
        </p:nvSpPr>
        <p:spPr bwMode="auto">
          <a:xfrm>
            <a:off x="3810000" y="2895600"/>
            <a:ext cx="838200" cy="228600"/>
          </a:xfrm>
          <a:prstGeom prst="ellipse">
            <a:avLst/>
          </a:prstGeom>
          <a:solidFill>
            <a:srgbClr val="00B0F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8" name="Oval 48"/>
          <p:cNvSpPr>
            <a:spLocks noChangeArrowheads="1"/>
          </p:cNvSpPr>
          <p:nvPr/>
        </p:nvSpPr>
        <p:spPr bwMode="auto">
          <a:xfrm>
            <a:off x="3810000" y="2819400"/>
            <a:ext cx="838200" cy="228600"/>
          </a:xfrm>
          <a:prstGeom prst="ellipse">
            <a:avLst/>
          </a:prstGeom>
          <a:solidFill>
            <a:srgbClr val="00B0F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3505200" y="2362200"/>
            <a:ext cx="21336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 smtClean="0"/>
              <a:t>South-central  Kansas CO</a:t>
            </a:r>
            <a:r>
              <a:rPr lang="en-US" sz="1100" b="1" baseline="-25000" dirty="0" smtClean="0"/>
              <a:t>2 </a:t>
            </a:r>
            <a:r>
              <a:rPr lang="en-US" sz="1100" b="1" dirty="0" smtClean="0"/>
              <a:t>Project CO</a:t>
            </a:r>
            <a:r>
              <a:rPr lang="en-US" sz="1100" b="1" baseline="-25000" dirty="0" smtClean="0"/>
              <a:t>2</a:t>
            </a:r>
            <a:r>
              <a:rPr lang="en-US" sz="1100" b="1" dirty="0" smtClean="0"/>
              <a:t> Sequestration</a:t>
            </a:r>
            <a:endParaRPr lang="en-US" sz="1100" b="1" dirty="0"/>
          </a:p>
        </p:txBody>
      </p:sp>
      <p:sp>
        <p:nvSpPr>
          <p:cNvPr id="10" name="Rounded Rectangle 9"/>
          <p:cNvSpPr/>
          <p:nvPr/>
        </p:nvSpPr>
        <p:spPr>
          <a:xfrm>
            <a:off x="3505200" y="2362200"/>
            <a:ext cx="2209800" cy="1143000"/>
          </a:xfrm>
          <a:prstGeom prst="roundRect">
            <a:avLst/>
          </a:prstGeom>
          <a:noFill/>
          <a:ln>
            <a:solidFill>
              <a:srgbClr val="C8643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3886200" y="2822377"/>
            <a:ext cx="6858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/>
              <a:t>Database</a:t>
            </a:r>
            <a:endParaRPr lang="en-US" sz="10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3581400" y="3761601"/>
            <a:ext cx="914400" cy="276999"/>
          </a:xfrm>
          <a:prstGeom prst="rect">
            <a:avLst/>
          </a:prstGeom>
          <a:solidFill>
            <a:srgbClr val="00B0F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Brine Data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3581400" y="3505200"/>
            <a:ext cx="213360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Database Tables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724400" y="3761601"/>
            <a:ext cx="990600" cy="276999"/>
          </a:xfrm>
          <a:prstGeom prst="rect">
            <a:avLst/>
          </a:prstGeom>
          <a:solidFill>
            <a:schemeClr val="accent6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Seismic Data</a:t>
            </a:r>
          </a:p>
        </p:txBody>
      </p:sp>
      <p:sp>
        <p:nvSpPr>
          <p:cNvPr id="15" name="Oval 14"/>
          <p:cNvSpPr/>
          <p:nvPr/>
        </p:nvSpPr>
        <p:spPr>
          <a:xfrm>
            <a:off x="2209800" y="609600"/>
            <a:ext cx="4800600" cy="5105400"/>
          </a:xfrm>
          <a:prstGeom prst="ellipse">
            <a:avLst/>
          </a:prstGeom>
          <a:noFill/>
          <a:ln w="6350"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Oval 15"/>
          <p:cNvSpPr/>
          <p:nvPr/>
        </p:nvSpPr>
        <p:spPr>
          <a:xfrm>
            <a:off x="533400" y="2438400"/>
            <a:ext cx="1752600" cy="914400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533400" y="2521803"/>
            <a:ext cx="1752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/>
              <a:t>CO</a:t>
            </a:r>
            <a:r>
              <a:rPr lang="en-US" sz="1600" b="1" baseline="-25000" dirty="0" smtClean="0"/>
              <a:t>2 </a:t>
            </a:r>
            <a:r>
              <a:rPr lang="en-US" sz="1600" b="1" dirty="0" smtClean="0"/>
              <a:t>Brine Data Gridding &amp; Mapping</a:t>
            </a:r>
          </a:p>
        </p:txBody>
      </p:sp>
      <p:sp>
        <p:nvSpPr>
          <p:cNvPr id="18" name="Oval 17"/>
          <p:cNvSpPr/>
          <p:nvPr/>
        </p:nvSpPr>
        <p:spPr>
          <a:xfrm>
            <a:off x="7162800" y="4572000"/>
            <a:ext cx="1752600" cy="91440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7162800" y="4572000"/>
            <a:ext cx="1752600" cy="8463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/>
              <a:t>PSWave</a:t>
            </a:r>
          </a:p>
          <a:p>
            <a:pPr algn="ctr"/>
            <a:r>
              <a:rPr lang="en-US" sz="1100" b="1" dirty="0" smtClean="0"/>
              <a:t>Compute Subsurface Sonic P-wave &amp; S-wave Average Times &amp; Velocities </a:t>
            </a:r>
            <a:endParaRPr lang="en-US" sz="1100" b="1" dirty="0"/>
          </a:p>
        </p:txBody>
      </p:sp>
      <p:sp>
        <p:nvSpPr>
          <p:cNvPr id="20" name="Rounded Rectangle 19"/>
          <p:cNvSpPr/>
          <p:nvPr/>
        </p:nvSpPr>
        <p:spPr>
          <a:xfrm>
            <a:off x="2438400" y="1347216"/>
            <a:ext cx="1676400" cy="838200"/>
          </a:xfrm>
          <a:prstGeom prst="roundRect">
            <a:avLst/>
          </a:prstGeom>
          <a:solidFill>
            <a:srgbClr val="00B0F0"/>
          </a:solidFill>
          <a:ln>
            <a:solidFill>
              <a:srgbClr val="00B0F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2362200" y="1371600"/>
            <a:ext cx="1828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/>
              <a:t>Wellington Field CO2 Brine Data Summary Page</a:t>
            </a:r>
            <a:endParaRPr lang="en-US" sz="1100" b="1" dirty="0" smtClean="0"/>
          </a:p>
        </p:txBody>
      </p:sp>
      <p:sp>
        <p:nvSpPr>
          <p:cNvPr id="24" name="Flowchart: Document 23"/>
          <p:cNvSpPr/>
          <p:nvPr/>
        </p:nvSpPr>
        <p:spPr>
          <a:xfrm>
            <a:off x="8305800" y="5638800"/>
            <a:ext cx="685800" cy="914400"/>
          </a:xfrm>
          <a:prstGeom prst="flowChartDocument">
            <a:avLst/>
          </a:prstGeom>
          <a:solidFill>
            <a:srgbClr val="FFC000"/>
          </a:solidFill>
          <a:ln>
            <a:solidFill>
              <a:srgbClr val="FFC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5" name="TextBox 37"/>
          <p:cNvSpPr txBox="1">
            <a:spLocks noChangeArrowheads="1"/>
          </p:cNvSpPr>
          <p:nvPr/>
        </p:nvSpPr>
        <p:spPr bwMode="auto">
          <a:xfrm>
            <a:off x="8229600" y="5638800"/>
            <a:ext cx="838200" cy="8617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000" b="1" dirty="0" smtClean="0"/>
              <a:t>Log ASCII Standard (LAS) </a:t>
            </a:r>
          </a:p>
          <a:p>
            <a:pPr algn="ctr"/>
            <a:r>
              <a:rPr lang="en-US" sz="1000" b="1" dirty="0" smtClean="0"/>
              <a:t>Ver. 3.0</a:t>
            </a:r>
          </a:p>
          <a:p>
            <a:pPr algn="ctr"/>
            <a:r>
              <a:rPr lang="en-US" sz="1000" b="1" dirty="0" smtClean="0"/>
              <a:t>File</a:t>
            </a:r>
            <a:endParaRPr lang="en-US" sz="1000" b="1" dirty="0"/>
          </a:p>
        </p:txBody>
      </p:sp>
      <p:cxnSp>
        <p:nvCxnSpPr>
          <p:cNvPr id="26" name="Straight Arrow Connector 25"/>
          <p:cNvCxnSpPr>
            <a:stCxn id="24" idx="0"/>
          </p:cNvCxnSpPr>
          <p:nvPr/>
        </p:nvCxnSpPr>
        <p:spPr>
          <a:xfrm flipH="1" flipV="1">
            <a:off x="8458200" y="5410200"/>
            <a:ext cx="190500" cy="228600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Oval 26"/>
          <p:cNvSpPr/>
          <p:nvPr/>
        </p:nvSpPr>
        <p:spPr>
          <a:xfrm>
            <a:off x="152400" y="5870377"/>
            <a:ext cx="609600" cy="304800"/>
          </a:xfrm>
          <a:prstGeom prst="ellipse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8" name="Rounded Rectangle 27"/>
          <p:cNvSpPr/>
          <p:nvPr/>
        </p:nvSpPr>
        <p:spPr>
          <a:xfrm>
            <a:off x="152400" y="6251377"/>
            <a:ext cx="609600" cy="304800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9" name="TextBox 28"/>
          <p:cNvSpPr txBox="1"/>
          <p:nvPr/>
        </p:nvSpPr>
        <p:spPr>
          <a:xfrm>
            <a:off x="762000" y="5867400"/>
            <a:ext cx="1295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Java Web Apps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762000" y="6248400"/>
            <a:ext cx="18288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Summary HTML Pages</a:t>
            </a:r>
          </a:p>
        </p:txBody>
      </p:sp>
      <p:sp>
        <p:nvSpPr>
          <p:cNvPr id="31" name="Oval 30"/>
          <p:cNvSpPr/>
          <p:nvPr/>
        </p:nvSpPr>
        <p:spPr>
          <a:xfrm>
            <a:off x="6324600" y="3200400"/>
            <a:ext cx="1752600" cy="914400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2" name="TextBox 31"/>
          <p:cNvSpPr txBox="1"/>
          <p:nvPr/>
        </p:nvSpPr>
        <p:spPr>
          <a:xfrm>
            <a:off x="6324600" y="3200400"/>
            <a:ext cx="1752600" cy="8463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/>
              <a:t>LoQuake</a:t>
            </a:r>
          </a:p>
          <a:p>
            <a:pPr algn="ctr"/>
            <a:r>
              <a:rPr lang="en-US" sz="1100" b="1" dirty="0" smtClean="0"/>
              <a:t>Compute Location of Shallow Seismic Events below 15 Sensor Array</a:t>
            </a:r>
            <a:endParaRPr lang="en-US" sz="1100" b="1" dirty="0"/>
          </a:p>
        </p:txBody>
      </p:sp>
      <p:cxnSp>
        <p:nvCxnSpPr>
          <p:cNvPr id="33" name="Straight Arrow Connector 32"/>
          <p:cNvCxnSpPr>
            <a:stCxn id="19" idx="0"/>
          </p:cNvCxnSpPr>
          <p:nvPr/>
        </p:nvCxnSpPr>
        <p:spPr>
          <a:xfrm flipH="1" flipV="1">
            <a:off x="7848600" y="4038600"/>
            <a:ext cx="190500" cy="533400"/>
          </a:xfrm>
          <a:prstGeom prst="straightConnector1">
            <a:avLst/>
          </a:prstGeom>
          <a:ln w="19050">
            <a:solidFill>
              <a:schemeClr val="tx1"/>
            </a:solidFill>
            <a:prstDash val="dash"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Flowchart: Document 33"/>
          <p:cNvSpPr/>
          <p:nvPr/>
        </p:nvSpPr>
        <p:spPr>
          <a:xfrm>
            <a:off x="8153400" y="3581400"/>
            <a:ext cx="762000" cy="838200"/>
          </a:xfrm>
          <a:prstGeom prst="flowChartDocumen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5" name="TextBox 37"/>
          <p:cNvSpPr txBox="1">
            <a:spLocks noChangeArrowheads="1"/>
          </p:cNvSpPr>
          <p:nvPr/>
        </p:nvSpPr>
        <p:spPr bwMode="auto">
          <a:xfrm>
            <a:off x="8077200" y="3581400"/>
            <a:ext cx="9144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1000" b="1" dirty="0" smtClean="0"/>
              <a:t>PSWAVE.CSV Subsurface  Velocity Model </a:t>
            </a:r>
            <a:endParaRPr lang="en-US" sz="1000" b="1" dirty="0"/>
          </a:p>
        </p:txBody>
      </p:sp>
      <p:sp>
        <p:nvSpPr>
          <p:cNvPr id="36" name="Oval 35"/>
          <p:cNvSpPr/>
          <p:nvPr/>
        </p:nvSpPr>
        <p:spPr>
          <a:xfrm>
            <a:off x="5791200" y="152400"/>
            <a:ext cx="1752600" cy="914400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7" name="TextBox 36"/>
          <p:cNvSpPr txBox="1"/>
          <p:nvPr/>
        </p:nvSpPr>
        <p:spPr>
          <a:xfrm>
            <a:off x="5791200" y="228600"/>
            <a:ext cx="1752600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/>
              <a:t>Plot2D</a:t>
            </a:r>
          </a:p>
          <a:p>
            <a:pPr algn="ctr"/>
            <a:r>
              <a:rPr lang="en-US" sz="1100" b="1" dirty="0" smtClean="0"/>
              <a:t>Plot Kansas Earthquakes by Magnitude versus Date</a:t>
            </a:r>
            <a:endParaRPr lang="en-US" sz="1100" b="1" dirty="0"/>
          </a:p>
        </p:txBody>
      </p:sp>
      <p:sp>
        <p:nvSpPr>
          <p:cNvPr id="38" name="Oval 37"/>
          <p:cNvSpPr/>
          <p:nvPr/>
        </p:nvSpPr>
        <p:spPr>
          <a:xfrm>
            <a:off x="7239000" y="838200"/>
            <a:ext cx="1752600" cy="914400"/>
          </a:xfrm>
          <a:prstGeom prst="ellipse">
            <a:avLst/>
          </a:prstGeom>
          <a:solidFill>
            <a:srgbClr val="FFFF99"/>
          </a:solidFill>
          <a:ln>
            <a:solidFill>
              <a:srgbClr val="FFFF99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9" name="TextBox 38"/>
          <p:cNvSpPr txBox="1"/>
          <p:nvPr/>
        </p:nvSpPr>
        <p:spPr>
          <a:xfrm>
            <a:off x="7239000" y="838200"/>
            <a:ext cx="1752600" cy="8463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/>
              <a:t>Plot3D</a:t>
            </a:r>
          </a:p>
          <a:p>
            <a:pPr algn="ctr"/>
            <a:r>
              <a:rPr lang="en-US" sz="1100" b="1" dirty="0" smtClean="0"/>
              <a:t>Plot Kansas Earthquakes by Location (Latitude, Longitude &amp; Depth)</a:t>
            </a:r>
            <a:endParaRPr lang="en-US" sz="1100" b="1" dirty="0"/>
          </a:p>
        </p:txBody>
      </p:sp>
      <p:sp>
        <p:nvSpPr>
          <p:cNvPr id="40" name="Oval 39"/>
          <p:cNvSpPr/>
          <p:nvPr/>
        </p:nvSpPr>
        <p:spPr>
          <a:xfrm>
            <a:off x="6781800" y="1913930"/>
            <a:ext cx="1752600" cy="914400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1" name="TextBox 40"/>
          <p:cNvSpPr txBox="1"/>
          <p:nvPr/>
        </p:nvSpPr>
        <p:spPr>
          <a:xfrm>
            <a:off x="6781800" y="1905000"/>
            <a:ext cx="1752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/>
              <a:t>Plot3D</a:t>
            </a:r>
          </a:p>
          <a:p>
            <a:pPr algn="ctr"/>
            <a:r>
              <a:rPr lang="en-US" sz="1600" b="1" dirty="0" smtClean="0"/>
              <a:t>Animation</a:t>
            </a:r>
          </a:p>
          <a:p>
            <a:pPr algn="ctr"/>
            <a:r>
              <a:rPr lang="en-US" sz="1100" b="1" dirty="0" smtClean="0"/>
              <a:t>Plot Kansas Earthquakes by Location</a:t>
            </a:r>
            <a:endParaRPr lang="en-US" sz="1100" b="1" dirty="0"/>
          </a:p>
        </p:txBody>
      </p:sp>
      <p:sp>
        <p:nvSpPr>
          <p:cNvPr id="42" name="Oval 41"/>
          <p:cNvSpPr/>
          <p:nvPr/>
        </p:nvSpPr>
        <p:spPr>
          <a:xfrm>
            <a:off x="2971800" y="228600"/>
            <a:ext cx="1752600" cy="914400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>
                <a:lumMod val="40000"/>
                <a:lumOff val="60000"/>
              </a:schemeClr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3" name="TextBox 42"/>
          <p:cNvSpPr txBox="1"/>
          <p:nvPr/>
        </p:nvSpPr>
        <p:spPr>
          <a:xfrm>
            <a:off x="2895600" y="312003"/>
            <a:ext cx="1905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/>
              <a:t>Brine Data</a:t>
            </a:r>
          </a:p>
          <a:p>
            <a:pPr algn="ctr"/>
            <a:r>
              <a:rPr lang="en-US" sz="1600" b="1" dirty="0" smtClean="0"/>
              <a:t>Principal Components</a:t>
            </a:r>
          </a:p>
        </p:txBody>
      </p:sp>
      <p:sp>
        <p:nvSpPr>
          <p:cNvPr id="44" name="Rounded Rectangle 43"/>
          <p:cNvSpPr/>
          <p:nvPr/>
        </p:nvSpPr>
        <p:spPr>
          <a:xfrm>
            <a:off x="5105400" y="1371600"/>
            <a:ext cx="1676400" cy="838200"/>
          </a:xfrm>
          <a:prstGeom prst="roundRect">
            <a:avLst/>
          </a:prstGeom>
          <a:solidFill>
            <a:schemeClr val="accent6">
              <a:lumMod val="40000"/>
              <a:lumOff val="60000"/>
            </a:schemeClr>
          </a:solidFill>
          <a:ln>
            <a:solidFill>
              <a:schemeClr val="accent6">
                <a:lumMod val="40000"/>
                <a:lumOff val="60000"/>
              </a:schemeClr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5" name="TextBox 44"/>
          <p:cNvSpPr txBox="1"/>
          <p:nvPr/>
        </p:nvSpPr>
        <p:spPr>
          <a:xfrm>
            <a:off x="5029200" y="1395984"/>
            <a:ext cx="1828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/>
              <a:t>CO2 Seismic </a:t>
            </a:r>
          </a:p>
          <a:p>
            <a:pPr algn="ctr"/>
            <a:r>
              <a:rPr lang="en-US" sz="1600" b="1" dirty="0" smtClean="0"/>
              <a:t>Array Data </a:t>
            </a:r>
          </a:p>
          <a:p>
            <a:pPr algn="ctr"/>
            <a:r>
              <a:rPr lang="en-US" sz="1600" b="1" dirty="0" smtClean="0"/>
              <a:t>Summary Page</a:t>
            </a:r>
            <a:endParaRPr lang="en-US" sz="1100" b="1" dirty="0" smtClean="0"/>
          </a:p>
        </p:txBody>
      </p:sp>
      <p:sp>
        <p:nvSpPr>
          <p:cNvPr id="46" name="Oval 45"/>
          <p:cNvSpPr/>
          <p:nvPr/>
        </p:nvSpPr>
        <p:spPr>
          <a:xfrm>
            <a:off x="990600" y="152400"/>
            <a:ext cx="1752600" cy="914400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7" name="TextBox 46"/>
          <p:cNvSpPr txBox="1"/>
          <p:nvPr/>
        </p:nvSpPr>
        <p:spPr>
          <a:xfrm>
            <a:off x="990600" y="235803"/>
            <a:ext cx="17526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/>
              <a:t>CO</a:t>
            </a:r>
            <a:r>
              <a:rPr lang="en-US" sz="1600" b="1" baseline="-25000" dirty="0" smtClean="0"/>
              <a:t>2 </a:t>
            </a:r>
            <a:r>
              <a:rPr lang="en-US" sz="1600" b="1" dirty="0" smtClean="0"/>
              <a:t>Brine Data </a:t>
            </a:r>
            <a:r>
              <a:rPr lang="en-US" sz="1400" b="1" dirty="0" smtClean="0"/>
              <a:t>Gridding &amp; Mapping Field Animation</a:t>
            </a:r>
          </a:p>
        </p:txBody>
      </p:sp>
      <p:sp>
        <p:nvSpPr>
          <p:cNvPr id="48" name="Oval 47"/>
          <p:cNvSpPr/>
          <p:nvPr/>
        </p:nvSpPr>
        <p:spPr>
          <a:xfrm>
            <a:off x="304800" y="1295400"/>
            <a:ext cx="1752600" cy="914400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9" name="TextBox 48"/>
          <p:cNvSpPr txBox="1"/>
          <p:nvPr/>
        </p:nvSpPr>
        <p:spPr>
          <a:xfrm>
            <a:off x="304800" y="1378803"/>
            <a:ext cx="17526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/>
              <a:t>CO</a:t>
            </a:r>
            <a:r>
              <a:rPr lang="en-US" sz="1600" b="1" baseline="-25000" dirty="0" smtClean="0"/>
              <a:t>2 </a:t>
            </a:r>
            <a:r>
              <a:rPr lang="en-US" sz="1600" b="1" dirty="0" smtClean="0"/>
              <a:t>Brine Data </a:t>
            </a:r>
            <a:r>
              <a:rPr lang="en-US" sz="1400" b="1" dirty="0" smtClean="0"/>
              <a:t>Gridding &amp; Mapping Lab Animation</a:t>
            </a:r>
          </a:p>
        </p:txBody>
      </p:sp>
      <p:sp>
        <p:nvSpPr>
          <p:cNvPr id="50" name="Oval 49"/>
          <p:cNvSpPr/>
          <p:nvPr/>
        </p:nvSpPr>
        <p:spPr>
          <a:xfrm>
            <a:off x="457200" y="4495800"/>
            <a:ext cx="1752600" cy="914400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75000"/>
              </a:schemeClr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1" name="TextBox 50"/>
          <p:cNvSpPr txBox="1"/>
          <p:nvPr/>
        </p:nvSpPr>
        <p:spPr>
          <a:xfrm>
            <a:off x="457200" y="4579203"/>
            <a:ext cx="17526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baseline="-25000" dirty="0" smtClean="0"/>
              <a:t> </a:t>
            </a:r>
            <a:r>
              <a:rPr lang="en-US" sz="1600" b="1" dirty="0" smtClean="0"/>
              <a:t>Fluid Level </a:t>
            </a:r>
            <a:r>
              <a:rPr lang="en-US" sz="1400" b="1" dirty="0" smtClean="0"/>
              <a:t>Gridding &amp; Mapping</a:t>
            </a:r>
          </a:p>
          <a:p>
            <a:pPr algn="ctr"/>
            <a:r>
              <a:rPr lang="en-US" sz="1400" b="1" dirty="0" smtClean="0"/>
              <a:t>Animation</a:t>
            </a:r>
          </a:p>
        </p:txBody>
      </p:sp>
      <p:sp>
        <p:nvSpPr>
          <p:cNvPr id="52" name="Rounded Rectangle 51"/>
          <p:cNvSpPr/>
          <p:nvPr/>
        </p:nvSpPr>
        <p:spPr>
          <a:xfrm>
            <a:off x="1524000" y="3505200"/>
            <a:ext cx="1676400" cy="838200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75000"/>
              </a:schemeClr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3" name="TextBox 52"/>
          <p:cNvSpPr txBox="1"/>
          <p:nvPr/>
        </p:nvSpPr>
        <p:spPr>
          <a:xfrm>
            <a:off x="1447800" y="3657600"/>
            <a:ext cx="1828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/>
              <a:t>Fluid Level Data Summary Page</a:t>
            </a:r>
            <a:endParaRPr lang="en-US" sz="1100" b="1" dirty="0" smtClean="0"/>
          </a:p>
        </p:txBody>
      </p:sp>
      <p:sp>
        <p:nvSpPr>
          <p:cNvPr id="54" name="Oval 53"/>
          <p:cNvSpPr/>
          <p:nvPr/>
        </p:nvSpPr>
        <p:spPr>
          <a:xfrm>
            <a:off x="6019800" y="5562600"/>
            <a:ext cx="1752600" cy="914400"/>
          </a:xfrm>
          <a:prstGeom prst="ellipse">
            <a:avLst/>
          </a:prstGeom>
          <a:solidFill>
            <a:srgbClr val="CCCC00"/>
          </a:solidFill>
          <a:ln>
            <a:solidFill>
              <a:srgbClr val="CCCC0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5" name="TextBox 54"/>
          <p:cNvSpPr txBox="1"/>
          <p:nvPr/>
        </p:nvSpPr>
        <p:spPr>
          <a:xfrm>
            <a:off x="6096000" y="5646003"/>
            <a:ext cx="1600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/>
              <a:t>Pressure Wave &amp; CO2 Seismic</a:t>
            </a:r>
          </a:p>
          <a:p>
            <a:pPr algn="ctr"/>
            <a:r>
              <a:rPr lang="en-US" sz="1600" b="1" dirty="0" smtClean="0"/>
              <a:t>Profile Plot</a:t>
            </a:r>
          </a:p>
        </p:txBody>
      </p:sp>
      <p:sp>
        <p:nvSpPr>
          <p:cNvPr id="56" name="Rounded Rectangle 55"/>
          <p:cNvSpPr/>
          <p:nvPr/>
        </p:nvSpPr>
        <p:spPr>
          <a:xfrm>
            <a:off x="4495800" y="4572000"/>
            <a:ext cx="1676400" cy="838200"/>
          </a:xfrm>
          <a:prstGeom prst="roundRect">
            <a:avLst/>
          </a:prstGeom>
          <a:solidFill>
            <a:srgbClr val="99FF33"/>
          </a:solidFill>
          <a:ln>
            <a:solidFill>
              <a:srgbClr val="99FF33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7" name="TextBox 56"/>
          <p:cNvSpPr txBox="1"/>
          <p:nvPr/>
        </p:nvSpPr>
        <p:spPr>
          <a:xfrm>
            <a:off x="4419600" y="4690206"/>
            <a:ext cx="18288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/>
              <a:t>Pressure Catalog Summary Page</a:t>
            </a:r>
            <a:endParaRPr lang="en-US" sz="1100" b="1" dirty="0" smtClean="0"/>
          </a:p>
        </p:txBody>
      </p:sp>
      <p:sp>
        <p:nvSpPr>
          <p:cNvPr id="61" name="Oval 60"/>
          <p:cNvSpPr/>
          <p:nvPr/>
        </p:nvSpPr>
        <p:spPr>
          <a:xfrm>
            <a:off x="2209800" y="5190530"/>
            <a:ext cx="1752600" cy="914400"/>
          </a:xfrm>
          <a:prstGeom prst="ellipse">
            <a:avLst/>
          </a:prstGeom>
          <a:solidFill>
            <a:srgbClr val="92D050"/>
          </a:solidFill>
          <a:ln>
            <a:solidFill>
              <a:srgbClr val="92D05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2" name="TextBox 61"/>
          <p:cNvSpPr txBox="1"/>
          <p:nvPr/>
        </p:nvSpPr>
        <p:spPr>
          <a:xfrm>
            <a:off x="2209800" y="5181600"/>
            <a:ext cx="1752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/>
              <a:t>PSI_Tides</a:t>
            </a:r>
          </a:p>
          <a:p>
            <a:pPr algn="ctr"/>
            <a:r>
              <a:rPr lang="en-US" sz="1600" b="1" dirty="0" smtClean="0"/>
              <a:t>Lunar &amp; Solar Tidal Pressure</a:t>
            </a:r>
            <a:endParaRPr lang="en-US" sz="1100" b="1" dirty="0"/>
          </a:p>
        </p:txBody>
      </p:sp>
      <p:sp>
        <p:nvSpPr>
          <p:cNvPr id="63" name="Oval 62"/>
          <p:cNvSpPr/>
          <p:nvPr/>
        </p:nvSpPr>
        <p:spPr>
          <a:xfrm>
            <a:off x="4038600" y="5562600"/>
            <a:ext cx="1752600" cy="914400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4" name="TextBox 63"/>
          <p:cNvSpPr txBox="1"/>
          <p:nvPr/>
        </p:nvSpPr>
        <p:spPr>
          <a:xfrm>
            <a:off x="4038600" y="5706070"/>
            <a:ext cx="1752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/>
              <a:t>PSI_Plot</a:t>
            </a:r>
          </a:p>
          <a:p>
            <a:pPr algn="ctr"/>
            <a:r>
              <a:rPr lang="en-US" sz="1600" b="1" dirty="0" smtClean="0"/>
              <a:t>Raw Pressure Plot</a:t>
            </a:r>
            <a:endParaRPr lang="en-US" sz="1100" b="1" dirty="0"/>
          </a:p>
        </p:txBody>
      </p:sp>
      <p:sp>
        <p:nvSpPr>
          <p:cNvPr id="65" name="TextBox 64"/>
          <p:cNvSpPr txBox="1"/>
          <p:nvPr/>
        </p:nvSpPr>
        <p:spPr>
          <a:xfrm>
            <a:off x="3581400" y="4114800"/>
            <a:ext cx="914400" cy="276999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75000"/>
              </a:schemeClr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Fluid Data</a:t>
            </a:r>
            <a:endParaRPr lang="en-US" sz="1200" b="1" dirty="0" smtClean="0"/>
          </a:p>
        </p:txBody>
      </p:sp>
      <p:sp>
        <p:nvSpPr>
          <p:cNvPr id="66" name="TextBox 65"/>
          <p:cNvSpPr txBox="1"/>
          <p:nvPr/>
        </p:nvSpPr>
        <p:spPr>
          <a:xfrm>
            <a:off x="4724400" y="4114800"/>
            <a:ext cx="1066800" cy="276999"/>
          </a:xfrm>
          <a:prstGeom prst="rect">
            <a:avLst/>
          </a:prstGeom>
          <a:solidFill>
            <a:srgbClr val="99FF33"/>
          </a:solidFill>
          <a:ln>
            <a:solidFill>
              <a:srgbClr val="99FF33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 smtClean="0"/>
              <a:t>Pressure Data</a:t>
            </a:r>
            <a:endParaRPr lang="en-US" sz="1200" b="1" dirty="0" smtClean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71</TotalTime>
  <Words>160</Words>
  <Application>Microsoft Office PowerPoint</Application>
  <PresentationFormat>On-screen Show (4:3)</PresentationFormat>
  <Paragraphs>44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jvictor</dc:creator>
  <cp:lastModifiedBy>jvictor</cp:lastModifiedBy>
  <cp:revision>9</cp:revision>
  <dcterms:created xsi:type="dcterms:W3CDTF">2017-06-22T12:10:31Z</dcterms:created>
  <dcterms:modified xsi:type="dcterms:W3CDTF">2017-06-22T13:22:15Z</dcterms:modified>
</cp:coreProperties>
</file>